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1"/>
  </p:sldMasterIdLst>
  <p:notesMasterIdLst>
    <p:notesMasterId r:id="rId59"/>
  </p:notesMasterIdLst>
  <p:sldIdLst>
    <p:sldId id="548" r:id="rId2"/>
    <p:sldId id="256" r:id="rId3"/>
    <p:sldId id="422" r:id="rId4"/>
    <p:sldId id="571" r:id="rId5"/>
    <p:sldId id="500" r:id="rId6"/>
    <p:sldId id="495" r:id="rId7"/>
    <p:sldId id="505" r:id="rId8"/>
    <p:sldId id="532" r:id="rId9"/>
    <p:sldId id="257" r:id="rId10"/>
    <p:sldId id="258" r:id="rId11"/>
    <p:sldId id="528" r:id="rId12"/>
    <p:sldId id="529" r:id="rId13"/>
    <p:sldId id="530" r:id="rId14"/>
    <p:sldId id="544" r:id="rId15"/>
    <p:sldId id="531" r:id="rId16"/>
    <p:sldId id="551" r:id="rId17"/>
    <p:sldId id="572" r:id="rId18"/>
    <p:sldId id="568" r:id="rId19"/>
    <p:sldId id="550" r:id="rId20"/>
    <p:sldId id="563" r:id="rId21"/>
    <p:sldId id="564" r:id="rId22"/>
    <p:sldId id="566" r:id="rId23"/>
    <p:sldId id="560" r:id="rId24"/>
    <p:sldId id="567" r:id="rId25"/>
    <p:sldId id="565" r:id="rId26"/>
    <p:sldId id="581" r:id="rId27"/>
    <p:sldId id="570" r:id="rId28"/>
    <p:sldId id="575" r:id="rId29"/>
    <p:sldId id="592" r:id="rId30"/>
    <p:sldId id="603" r:id="rId31"/>
    <p:sldId id="589" r:id="rId32"/>
    <p:sldId id="595" r:id="rId33"/>
    <p:sldId id="577" r:id="rId34"/>
    <p:sldId id="488" r:id="rId35"/>
    <p:sldId id="578" r:id="rId36"/>
    <p:sldId id="601" r:id="rId37"/>
    <p:sldId id="582" r:id="rId38"/>
    <p:sldId id="579" r:id="rId39"/>
    <p:sldId id="605" r:id="rId40"/>
    <p:sldId id="597" r:id="rId41"/>
    <p:sldId id="596" r:id="rId42"/>
    <p:sldId id="576" r:id="rId43"/>
    <p:sldId id="580" r:id="rId44"/>
    <p:sldId id="538" r:id="rId45"/>
    <p:sldId id="584" r:id="rId46"/>
    <p:sldId id="598" r:id="rId47"/>
    <p:sldId id="583" r:id="rId48"/>
    <p:sldId id="585" r:id="rId49"/>
    <p:sldId id="599" r:id="rId50"/>
    <p:sldId id="540" r:id="rId51"/>
    <p:sldId id="541" r:id="rId52"/>
    <p:sldId id="600" r:id="rId53"/>
    <p:sldId id="277" r:id="rId54"/>
    <p:sldId id="556" r:id="rId55"/>
    <p:sldId id="553" r:id="rId56"/>
    <p:sldId id="562" r:id="rId57"/>
    <p:sldId id="555" r:id="rId58"/>
  </p:sldIdLst>
  <p:sldSz cx="12192000" cy="6858000"/>
  <p:notesSz cx="6858000" cy="9144000"/>
  <p:embeddedFontLst>
    <p:embeddedFont>
      <p:font typeface="Calibri" panose="020F0502020204030204" pitchFamily="34" charset="0"/>
      <p:regular r:id="rId60"/>
      <p:bold r:id="rId61"/>
      <p:italic r:id="rId62"/>
      <p:boldItalic r:id="rId63"/>
    </p:embeddedFont>
    <p:embeddedFont>
      <p:font typeface="Calibri Light" panose="020F0302020204030204" pitchFamily="34" charset="0"/>
      <p:regular r:id="rId64"/>
      <p:italic r:id="rId65"/>
    </p:embeddedFont>
    <p:embeddedFont>
      <p:font typeface="Cambria Math" panose="02040503050406030204" pitchFamily="18" charset="0"/>
      <p:regular r:id="rId66"/>
    </p:embeddedFont>
    <p:embeddedFont>
      <p:font typeface="KaiTi" panose="02010609060101010101" pitchFamily="49" charset="-122"/>
      <p:regular r:id="rId67"/>
    </p:embeddedFont>
    <p:embeddedFont>
      <p:font typeface="SimHei" panose="02010609060101010101" pitchFamily="49" charset="-122"/>
      <p:regular r:id="rId68"/>
    </p:embeddedFont>
  </p:embeddedFontLst>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6178"/>
  </p:normalViewPr>
  <p:slideViewPr>
    <p:cSldViewPr snapToGrid="0" snapToObjects="1">
      <p:cViewPr>
        <p:scale>
          <a:sx n="96" d="100"/>
          <a:sy n="96" d="100"/>
        </p:scale>
        <p:origin x="1352" y="10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D7121-F3D1-7F44-B365-80E67D71FC67}" type="datetimeFigureOut">
              <a:rPr kumimoji="1" lang="zh-CN" altLang="en-US" smtClean="0"/>
              <a:t>2025/10/27</a:t>
            </a:fld>
            <a:endParaRPr kumimoji="1"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BB1C4C-66EF-0F4C-B7A3-FECCA39F5AC9}" type="slidenum">
              <a:rPr kumimoji="1" lang="zh-CN" altLang="en-US" smtClean="0"/>
              <a:t>‹#›</a:t>
            </a:fld>
            <a:endParaRPr kumimoji="1" lang="zh-CN" altLang="en-US"/>
          </a:p>
        </p:txBody>
      </p:sp>
    </p:spTree>
    <p:extLst>
      <p:ext uri="{BB962C8B-B14F-4D97-AF65-F5344CB8AC3E}">
        <p14:creationId xmlns:p14="http://schemas.microsoft.com/office/powerpoint/2010/main" val="3126903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t>问老师要说什么</a:t>
            </a:r>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2</a:t>
            </a:fld>
            <a:endParaRPr kumimoji="1" lang="zh-CN" altLang="en-US"/>
          </a:p>
        </p:txBody>
      </p:sp>
    </p:spTree>
    <p:extLst>
      <p:ext uri="{BB962C8B-B14F-4D97-AF65-F5344CB8AC3E}">
        <p14:creationId xmlns:p14="http://schemas.microsoft.com/office/powerpoint/2010/main" val="712234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36</a:t>
            </a:fld>
            <a:endParaRPr kumimoji="1" lang="zh-CN" altLang="en-US"/>
          </a:p>
        </p:txBody>
      </p:sp>
    </p:spTree>
    <p:extLst>
      <p:ext uri="{BB962C8B-B14F-4D97-AF65-F5344CB8AC3E}">
        <p14:creationId xmlns:p14="http://schemas.microsoft.com/office/powerpoint/2010/main" val="3343947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37</a:t>
            </a:fld>
            <a:endParaRPr kumimoji="1" lang="zh-CN" altLang="en-US"/>
          </a:p>
        </p:txBody>
      </p:sp>
    </p:spTree>
    <p:extLst>
      <p:ext uri="{BB962C8B-B14F-4D97-AF65-F5344CB8AC3E}">
        <p14:creationId xmlns:p14="http://schemas.microsoft.com/office/powerpoint/2010/main" val="1654385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38</a:t>
            </a:fld>
            <a:endParaRPr kumimoji="1" lang="zh-CN" altLang="en-US"/>
          </a:p>
        </p:txBody>
      </p:sp>
    </p:spTree>
    <p:extLst>
      <p:ext uri="{BB962C8B-B14F-4D97-AF65-F5344CB8AC3E}">
        <p14:creationId xmlns:p14="http://schemas.microsoft.com/office/powerpoint/2010/main" val="1814518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39</a:t>
            </a:fld>
            <a:endParaRPr kumimoji="1" lang="zh-CN" altLang="en-US"/>
          </a:p>
        </p:txBody>
      </p:sp>
    </p:spTree>
    <p:extLst>
      <p:ext uri="{BB962C8B-B14F-4D97-AF65-F5344CB8AC3E}">
        <p14:creationId xmlns:p14="http://schemas.microsoft.com/office/powerpoint/2010/main" val="3227904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40</a:t>
            </a:fld>
            <a:endParaRPr kumimoji="1" lang="zh-CN" altLang="en-US"/>
          </a:p>
        </p:txBody>
      </p:sp>
    </p:spTree>
    <p:extLst>
      <p:ext uri="{BB962C8B-B14F-4D97-AF65-F5344CB8AC3E}">
        <p14:creationId xmlns:p14="http://schemas.microsoft.com/office/powerpoint/2010/main" val="1898765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41</a:t>
            </a:fld>
            <a:endParaRPr kumimoji="1" lang="zh-CN" altLang="en-US"/>
          </a:p>
        </p:txBody>
      </p:sp>
    </p:spTree>
    <p:extLst>
      <p:ext uri="{BB962C8B-B14F-4D97-AF65-F5344CB8AC3E}">
        <p14:creationId xmlns:p14="http://schemas.microsoft.com/office/powerpoint/2010/main" val="8142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44</a:t>
            </a:fld>
            <a:endParaRPr kumimoji="1" lang="zh-CN" altLang="en-US"/>
          </a:p>
        </p:txBody>
      </p:sp>
    </p:spTree>
    <p:extLst>
      <p:ext uri="{BB962C8B-B14F-4D97-AF65-F5344CB8AC3E}">
        <p14:creationId xmlns:p14="http://schemas.microsoft.com/office/powerpoint/2010/main" val="1043198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48</a:t>
            </a:fld>
            <a:endParaRPr kumimoji="1" lang="zh-CN" altLang="en-US"/>
          </a:p>
        </p:txBody>
      </p:sp>
    </p:spTree>
    <p:extLst>
      <p:ext uri="{BB962C8B-B14F-4D97-AF65-F5344CB8AC3E}">
        <p14:creationId xmlns:p14="http://schemas.microsoft.com/office/powerpoint/2010/main" val="3777899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49</a:t>
            </a:fld>
            <a:endParaRPr kumimoji="1" lang="zh-CN" altLang="en-US"/>
          </a:p>
        </p:txBody>
      </p:sp>
    </p:spTree>
    <p:extLst>
      <p:ext uri="{BB962C8B-B14F-4D97-AF65-F5344CB8AC3E}">
        <p14:creationId xmlns:p14="http://schemas.microsoft.com/office/powerpoint/2010/main" val="2624286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50</a:t>
            </a:fld>
            <a:endParaRPr kumimoji="1" lang="zh-CN" altLang="en-US"/>
          </a:p>
        </p:txBody>
      </p:sp>
    </p:spTree>
    <p:extLst>
      <p:ext uri="{BB962C8B-B14F-4D97-AF65-F5344CB8AC3E}">
        <p14:creationId xmlns:p14="http://schemas.microsoft.com/office/powerpoint/2010/main" val="3203357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9</a:t>
            </a:fld>
            <a:endParaRPr kumimoji="1" lang="zh-CN" altLang="en-US"/>
          </a:p>
        </p:txBody>
      </p:sp>
    </p:spTree>
    <p:extLst>
      <p:ext uri="{BB962C8B-B14F-4D97-AF65-F5344CB8AC3E}">
        <p14:creationId xmlns:p14="http://schemas.microsoft.com/office/powerpoint/2010/main" val="3715249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51</a:t>
            </a:fld>
            <a:endParaRPr kumimoji="1" lang="zh-CN" altLang="en-US"/>
          </a:p>
        </p:txBody>
      </p:sp>
    </p:spTree>
    <p:extLst>
      <p:ext uri="{BB962C8B-B14F-4D97-AF65-F5344CB8AC3E}">
        <p14:creationId xmlns:p14="http://schemas.microsoft.com/office/powerpoint/2010/main" val="129379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10</a:t>
            </a:fld>
            <a:endParaRPr kumimoji="1" lang="zh-CN" altLang="en-US"/>
          </a:p>
        </p:txBody>
      </p:sp>
    </p:spTree>
    <p:extLst>
      <p:ext uri="{BB962C8B-B14F-4D97-AF65-F5344CB8AC3E}">
        <p14:creationId xmlns:p14="http://schemas.microsoft.com/office/powerpoint/2010/main" val="2145790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13</a:t>
            </a:fld>
            <a:endParaRPr kumimoji="1" lang="zh-CN" altLang="en-US"/>
          </a:p>
        </p:txBody>
      </p:sp>
    </p:spTree>
    <p:extLst>
      <p:ext uri="{BB962C8B-B14F-4D97-AF65-F5344CB8AC3E}">
        <p14:creationId xmlns:p14="http://schemas.microsoft.com/office/powerpoint/2010/main" val="2832181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15</a:t>
            </a:fld>
            <a:endParaRPr kumimoji="1" lang="zh-CN" altLang="en-US"/>
          </a:p>
        </p:txBody>
      </p:sp>
    </p:spTree>
    <p:extLst>
      <p:ext uri="{BB962C8B-B14F-4D97-AF65-F5344CB8AC3E}">
        <p14:creationId xmlns:p14="http://schemas.microsoft.com/office/powerpoint/2010/main" val="1299071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29</a:t>
            </a:fld>
            <a:endParaRPr kumimoji="1" lang="zh-CN" altLang="en-US"/>
          </a:p>
        </p:txBody>
      </p:sp>
    </p:spTree>
    <p:extLst>
      <p:ext uri="{BB962C8B-B14F-4D97-AF65-F5344CB8AC3E}">
        <p14:creationId xmlns:p14="http://schemas.microsoft.com/office/powerpoint/2010/main" val="2989300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30</a:t>
            </a:fld>
            <a:endParaRPr kumimoji="1" lang="zh-CN" altLang="en-US"/>
          </a:p>
        </p:txBody>
      </p:sp>
    </p:spTree>
    <p:extLst>
      <p:ext uri="{BB962C8B-B14F-4D97-AF65-F5344CB8AC3E}">
        <p14:creationId xmlns:p14="http://schemas.microsoft.com/office/powerpoint/2010/main" val="320102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34</a:t>
            </a:fld>
            <a:endParaRPr kumimoji="1" lang="zh-CN" altLang="en-US"/>
          </a:p>
        </p:txBody>
      </p:sp>
    </p:spTree>
    <p:extLst>
      <p:ext uri="{BB962C8B-B14F-4D97-AF65-F5344CB8AC3E}">
        <p14:creationId xmlns:p14="http://schemas.microsoft.com/office/powerpoint/2010/main" val="1358586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35</a:t>
            </a:fld>
            <a:endParaRPr kumimoji="1" lang="zh-CN" altLang="en-US"/>
          </a:p>
        </p:txBody>
      </p:sp>
    </p:spTree>
    <p:extLst>
      <p:ext uri="{BB962C8B-B14F-4D97-AF65-F5344CB8AC3E}">
        <p14:creationId xmlns:p14="http://schemas.microsoft.com/office/powerpoint/2010/main" val="3188287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33CB2-1833-6446-A58B-BEBE6542E5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AFFF91-2EF8-A14C-8D6E-2B415D670A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0FBB7F-1F1F-3041-8F34-551E53C2320F}"/>
              </a:ext>
            </a:extLst>
          </p:cNvPr>
          <p:cNvSpPr>
            <a:spLocks noGrp="1"/>
          </p:cNvSpPr>
          <p:nvPr>
            <p:ph type="dt" sz="half" idx="10"/>
          </p:nvPr>
        </p:nvSpPr>
        <p:spPr/>
        <p:txBody>
          <a:bodyPr/>
          <a:lstStyle/>
          <a:p>
            <a:fld id="{4DFC0454-CBC5-0844-8E76-C6E28BA84909}" type="datetime1">
              <a:rPr lang="en-US" altLang="zh-CN" smtClean="0"/>
              <a:t>10/27/25</a:t>
            </a:fld>
            <a:endParaRPr lang="en-US"/>
          </a:p>
        </p:txBody>
      </p:sp>
      <p:sp>
        <p:nvSpPr>
          <p:cNvPr id="5" name="Footer Placeholder 4">
            <a:extLst>
              <a:ext uri="{FF2B5EF4-FFF2-40B4-BE49-F238E27FC236}">
                <a16:creationId xmlns:a16="http://schemas.microsoft.com/office/drawing/2014/main" id="{68ECDE26-F415-E744-8334-737A7B9DD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80306-4003-1944-95E0-41599C6BB395}"/>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046481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AEC2-52BA-024C-8C6C-BED550CB01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EE96FE-CB14-1B4A-85E1-5E8513611B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1F4636-F688-CE46-B139-313977579050}"/>
              </a:ext>
            </a:extLst>
          </p:cNvPr>
          <p:cNvSpPr>
            <a:spLocks noGrp="1"/>
          </p:cNvSpPr>
          <p:nvPr>
            <p:ph type="dt" sz="half" idx="10"/>
          </p:nvPr>
        </p:nvSpPr>
        <p:spPr/>
        <p:txBody>
          <a:bodyPr/>
          <a:lstStyle/>
          <a:p>
            <a:fld id="{C4A0FEA7-8E1E-3748-B5F1-ACBF6673B8E4}" type="datetime1">
              <a:rPr lang="en-US" altLang="zh-CN" smtClean="0"/>
              <a:t>10/27/25</a:t>
            </a:fld>
            <a:endParaRPr lang="en-US"/>
          </a:p>
        </p:txBody>
      </p:sp>
      <p:sp>
        <p:nvSpPr>
          <p:cNvPr id="5" name="Footer Placeholder 4">
            <a:extLst>
              <a:ext uri="{FF2B5EF4-FFF2-40B4-BE49-F238E27FC236}">
                <a16:creationId xmlns:a16="http://schemas.microsoft.com/office/drawing/2014/main" id="{CFDA7477-485C-4A4E-A893-61CFDB41F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933B9-FD9F-1C40-89F4-1C7EAA8D0DC9}"/>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2090415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975246-F61B-A441-9874-62E185482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BF60BD-3BDF-7945-A4E7-1F5DF859A8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A51581-7D0A-CE4B-AA9F-4C887158AD25}"/>
              </a:ext>
            </a:extLst>
          </p:cNvPr>
          <p:cNvSpPr>
            <a:spLocks noGrp="1"/>
          </p:cNvSpPr>
          <p:nvPr>
            <p:ph type="dt" sz="half" idx="10"/>
          </p:nvPr>
        </p:nvSpPr>
        <p:spPr/>
        <p:txBody>
          <a:bodyPr/>
          <a:lstStyle/>
          <a:p>
            <a:fld id="{A99FD00C-90CD-4E48-A64B-1F5FC61CCF5A}" type="datetime1">
              <a:rPr lang="en-US" altLang="zh-CN" smtClean="0"/>
              <a:t>10/27/25</a:t>
            </a:fld>
            <a:endParaRPr lang="en-US"/>
          </a:p>
        </p:txBody>
      </p:sp>
      <p:sp>
        <p:nvSpPr>
          <p:cNvPr id="5" name="Footer Placeholder 4">
            <a:extLst>
              <a:ext uri="{FF2B5EF4-FFF2-40B4-BE49-F238E27FC236}">
                <a16:creationId xmlns:a16="http://schemas.microsoft.com/office/drawing/2014/main" id="{81AE9E29-8E4E-C14A-8B17-5566A0F0C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5DB503-7F83-9649-BA45-24F26623E13A}"/>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754158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4003-1CF9-4C49-A837-08724456D2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FB51C4-2549-FC4F-BDA5-F5A602F3FA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2E324-444F-9548-B027-17ACC2FC5705}"/>
              </a:ext>
            </a:extLst>
          </p:cNvPr>
          <p:cNvSpPr>
            <a:spLocks noGrp="1"/>
          </p:cNvSpPr>
          <p:nvPr>
            <p:ph type="dt" sz="half" idx="10"/>
          </p:nvPr>
        </p:nvSpPr>
        <p:spPr/>
        <p:txBody>
          <a:bodyPr/>
          <a:lstStyle/>
          <a:p>
            <a:fld id="{C8CC6404-DCAA-A44D-9657-B605F185714F}" type="datetime1">
              <a:rPr lang="en-US" altLang="zh-CN" smtClean="0"/>
              <a:t>10/27/25</a:t>
            </a:fld>
            <a:endParaRPr lang="en-US"/>
          </a:p>
        </p:txBody>
      </p:sp>
      <p:sp>
        <p:nvSpPr>
          <p:cNvPr id="5" name="Footer Placeholder 4">
            <a:extLst>
              <a:ext uri="{FF2B5EF4-FFF2-40B4-BE49-F238E27FC236}">
                <a16:creationId xmlns:a16="http://schemas.microsoft.com/office/drawing/2014/main" id="{682DBAA2-8C85-9745-85A2-B41016CB6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0870CA-67CB-D947-B79B-24FC521BB891}"/>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2092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D370-A91D-7A4D-ADC1-8DB123A082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E5780B-CE87-3A4B-A7D2-4A7F24DF55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33DD42-A223-9545-ADF3-BC52370E0DD4}"/>
              </a:ext>
            </a:extLst>
          </p:cNvPr>
          <p:cNvSpPr>
            <a:spLocks noGrp="1"/>
          </p:cNvSpPr>
          <p:nvPr>
            <p:ph type="dt" sz="half" idx="10"/>
          </p:nvPr>
        </p:nvSpPr>
        <p:spPr/>
        <p:txBody>
          <a:bodyPr/>
          <a:lstStyle/>
          <a:p>
            <a:fld id="{D678B659-EDE0-AD4D-9A19-F97575D3A86B}" type="datetime1">
              <a:rPr lang="en-US" altLang="zh-CN" smtClean="0"/>
              <a:t>10/27/25</a:t>
            </a:fld>
            <a:endParaRPr lang="en-US"/>
          </a:p>
        </p:txBody>
      </p:sp>
      <p:sp>
        <p:nvSpPr>
          <p:cNvPr id="5" name="Footer Placeholder 4">
            <a:extLst>
              <a:ext uri="{FF2B5EF4-FFF2-40B4-BE49-F238E27FC236}">
                <a16:creationId xmlns:a16="http://schemas.microsoft.com/office/drawing/2014/main" id="{B7AD4323-9031-DC47-8A94-A29335B17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0D6BC-9512-A841-B1C3-7903D18E8BDD}"/>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375793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0F54-9BA1-B247-9E3B-D4E932B44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7711D2-B35F-3F47-A8AB-22CE38A25C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08E9B7-C6E3-AC4A-803D-9E61265A92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AAC729-0C67-9342-95AD-9C732DB49859}"/>
              </a:ext>
            </a:extLst>
          </p:cNvPr>
          <p:cNvSpPr>
            <a:spLocks noGrp="1"/>
          </p:cNvSpPr>
          <p:nvPr>
            <p:ph type="dt" sz="half" idx="10"/>
          </p:nvPr>
        </p:nvSpPr>
        <p:spPr/>
        <p:txBody>
          <a:bodyPr/>
          <a:lstStyle/>
          <a:p>
            <a:fld id="{34E67E15-EF90-A04C-9E8D-7D87F5B3144A}" type="datetime1">
              <a:rPr lang="en-US" altLang="zh-CN" smtClean="0"/>
              <a:t>10/27/25</a:t>
            </a:fld>
            <a:endParaRPr lang="en-US"/>
          </a:p>
        </p:txBody>
      </p:sp>
      <p:sp>
        <p:nvSpPr>
          <p:cNvPr id="6" name="Footer Placeholder 5">
            <a:extLst>
              <a:ext uri="{FF2B5EF4-FFF2-40B4-BE49-F238E27FC236}">
                <a16:creationId xmlns:a16="http://schemas.microsoft.com/office/drawing/2014/main" id="{775E346A-9DE9-E145-BECE-596797C090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56A837-D9D0-6146-AEC5-C35121FB6EC1}"/>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742256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5876-C723-9744-BF58-EFB872D561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335E38-1170-5149-A855-7CBDCBFD20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B2E9E2-0892-F446-8EC6-B8B00DE8A9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D4CB34-5AEB-F54E-AFF0-B66A8CD4F7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2C53D7-FBC1-1747-9350-41EBBB255E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6BB04-91F7-B241-B009-701C0A5376EE}"/>
              </a:ext>
            </a:extLst>
          </p:cNvPr>
          <p:cNvSpPr>
            <a:spLocks noGrp="1"/>
          </p:cNvSpPr>
          <p:nvPr>
            <p:ph type="dt" sz="half" idx="10"/>
          </p:nvPr>
        </p:nvSpPr>
        <p:spPr/>
        <p:txBody>
          <a:bodyPr/>
          <a:lstStyle/>
          <a:p>
            <a:fld id="{BE975F99-32E8-AE48-9E4E-C28EA4F528EC}" type="datetime1">
              <a:rPr lang="en-US" altLang="zh-CN" smtClean="0"/>
              <a:t>10/27/25</a:t>
            </a:fld>
            <a:endParaRPr lang="en-US"/>
          </a:p>
        </p:txBody>
      </p:sp>
      <p:sp>
        <p:nvSpPr>
          <p:cNvPr id="8" name="Footer Placeholder 7">
            <a:extLst>
              <a:ext uri="{FF2B5EF4-FFF2-40B4-BE49-F238E27FC236}">
                <a16:creationId xmlns:a16="http://schemas.microsoft.com/office/drawing/2014/main" id="{F2127985-26B7-5741-8D93-99E60FE603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363637-43DC-C54C-984F-098B7918A8CF}"/>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16643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1EDF-179A-0C49-895A-2CEEB3A8C4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567691-EB33-0242-A864-323F5DEF0006}"/>
              </a:ext>
            </a:extLst>
          </p:cNvPr>
          <p:cNvSpPr>
            <a:spLocks noGrp="1"/>
          </p:cNvSpPr>
          <p:nvPr>
            <p:ph type="dt" sz="half" idx="10"/>
          </p:nvPr>
        </p:nvSpPr>
        <p:spPr/>
        <p:txBody>
          <a:bodyPr/>
          <a:lstStyle/>
          <a:p>
            <a:fld id="{00996F4D-5BFF-3547-AC37-787533AFDFEE}" type="datetime1">
              <a:rPr lang="en-US" altLang="zh-CN" smtClean="0"/>
              <a:t>10/27/25</a:t>
            </a:fld>
            <a:endParaRPr lang="en-US"/>
          </a:p>
        </p:txBody>
      </p:sp>
      <p:sp>
        <p:nvSpPr>
          <p:cNvPr id="4" name="Footer Placeholder 3">
            <a:extLst>
              <a:ext uri="{FF2B5EF4-FFF2-40B4-BE49-F238E27FC236}">
                <a16:creationId xmlns:a16="http://schemas.microsoft.com/office/drawing/2014/main" id="{5C541A9A-DE87-6E45-9DE0-DABFF5C09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1888DC-681B-1341-9420-5B959877472B}"/>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102746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17ED2C-2CF1-ED42-BEDB-CF3138B19E3E}"/>
              </a:ext>
            </a:extLst>
          </p:cNvPr>
          <p:cNvSpPr>
            <a:spLocks noGrp="1"/>
          </p:cNvSpPr>
          <p:nvPr>
            <p:ph type="dt" sz="half" idx="10"/>
          </p:nvPr>
        </p:nvSpPr>
        <p:spPr/>
        <p:txBody>
          <a:bodyPr/>
          <a:lstStyle/>
          <a:p>
            <a:fld id="{5557F076-A352-7F4B-AE9D-7D5DD7B99B48}" type="datetime1">
              <a:rPr lang="en-US" altLang="zh-CN" smtClean="0"/>
              <a:t>10/27/25</a:t>
            </a:fld>
            <a:endParaRPr lang="en-US"/>
          </a:p>
        </p:txBody>
      </p:sp>
      <p:sp>
        <p:nvSpPr>
          <p:cNvPr id="3" name="Footer Placeholder 2">
            <a:extLst>
              <a:ext uri="{FF2B5EF4-FFF2-40B4-BE49-F238E27FC236}">
                <a16:creationId xmlns:a16="http://schemas.microsoft.com/office/drawing/2014/main" id="{1FF62B63-CB01-1C43-8129-3486B49006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3F36FC-3BEE-8C41-81C3-F2D77D532316}"/>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1824473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CC0-08A9-9843-8945-D77059896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9B4A4E-73BF-9944-9344-6B1CF5C143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A32A37-9369-7448-9ABE-B54AD56AF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F141C0-2267-0244-BE62-A04B3A4DE7AF}"/>
              </a:ext>
            </a:extLst>
          </p:cNvPr>
          <p:cNvSpPr>
            <a:spLocks noGrp="1"/>
          </p:cNvSpPr>
          <p:nvPr>
            <p:ph type="dt" sz="half" idx="10"/>
          </p:nvPr>
        </p:nvSpPr>
        <p:spPr/>
        <p:txBody>
          <a:bodyPr/>
          <a:lstStyle/>
          <a:p>
            <a:fld id="{2AABF480-957E-A74F-87D5-CE10A0880AFC}" type="datetime1">
              <a:rPr lang="en-US" altLang="zh-CN" smtClean="0"/>
              <a:t>10/27/25</a:t>
            </a:fld>
            <a:endParaRPr lang="en-US"/>
          </a:p>
        </p:txBody>
      </p:sp>
      <p:sp>
        <p:nvSpPr>
          <p:cNvPr id="6" name="Footer Placeholder 5">
            <a:extLst>
              <a:ext uri="{FF2B5EF4-FFF2-40B4-BE49-F238E27FC236}">
                <a16:creationId xmlns:a16="http://schemas.microsoft.com/office/drawing/2014/main" id="{4DA8F276-CF22-8A4E-9CB9-B2EF60F43C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7D4CAB-D56F-454F-9F7A-5354596D1887}"/>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812705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0B6A-D032-8D48-AD3C-703F016DEB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F44685-8048-A147-9613-C2895F7AB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D4F0BB-CBF4-D849-8CEE-9C459734D1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C86F97-06C9-F340-9B2C-E83F51504B2D}"/>
              </a:ext>
            </a:extLst>
          </p:cNvPr>
          <p:cNvSpPr>
            <a:spLocks noGrp="1"/>
          </p:cNvSpPr>
          <p:nvPr>
            <p:ph type="dt" sz="half" idx="10"/>
          </p:nvPr>
        </p:nvSpPr>
        <p:spPr/>
        <p:txBody>
          <a:bodyPr/>
          <a:lstStyle/>
          <a:p>
            <a:fld id="{EC801469-409E-374F-A2C0-11933171BF7B}" type="datetime1">
              <a:rPr lang="en-US" altLang="zh-CN" smtClean="0"/>
              <a:t>10/27/25</a:t>
            </a:fld>
            <a:endParaRPr lang="en-US"/>
          </a:p>
        </p:txBody>
      </p:sp>
      <p:sp>
        <p:nvSpPr>
          <p:cNvPr id="6" name="Footer Placeholder 5">
            <a:extLst>
              <a:ext uri="{FF2B5EF4-FFF2-40B4-BE49-F238E27FC236}">
                <a16:creationId xmlns:a16="http://schemas.microsoft.com/office/drawing/2014/main" id="{BEDB4FC2-462A-8847-B71A-17754A9C1B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1E4660-7CD5-BF45-A535-740346E82401}"/>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2583490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C6C6EE-F9D2-6148-A0B0-FA9944B3B9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5F61F9-840F-D740-95CA-FD5EE46D3C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BB176A-AC6F-F140-B22E-3EF286D94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A9B15-69A7-A145-AC80-8CA66F579BF2}" type="datetime1">
              <a:rPr lang="en-US" altLang="zh-CN" smtClean="0"/>
              <a:t>10/27/25</a:t>
            </a:fld>
            <a:endParaRPr lang="en-US"/>
          </a:p>
        </p:txBody>
      </p:sp>
      <p:sp>
        <p:nvSpPr>
          <p:cNvPr id="5" name="Footer Placeholder 4">
            <a:extLst>
              <a:ext uri="{FF2B5EF4-FFF2-40B4-BE49-F238E27FC236}">
                <a16:creationId xmlns:a16="http://schemas.microsoft.com/office/drawing/2014/main" id="{E098B022-53E5-1F49-B0C5-55161277A5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DB7C76-189B-1F4E-96DB-3B5B83733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4E10DA-A4B5-3C41-BB56-C5CB7549EC2B}" type="slidenum">
              <a:rPr lang="en-US" smtClean="0"/>
              <a:t>‹#›</a:t>
            </a:fld>
            <a:endParaRPr lang="en-US"/>
          </a:p>
        </p:txBody>
      </p:sp>
    </p:spTree>
    <p:extLst>
      <p:ext uri="{BB962C8B-B14F-4D97-AF65-F5344CB8AC3E}">
        <p14:creationId xmlns:p14="http://schemas.microsoft.com/office/powerpoint/2010/main" val="1722797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56.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关于</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Lab</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2" name="TextBox 1">
            <a:extLst>
              <a:ext uri="{FF2B5EF4-FFF2-40B4-BE49-F238E27FC236}">
                <a16:creationId xmlns:a16="http://schemas.microsoft.com/office/drawing/2014/main" id="{BF932D73-D5E5-1046-90D2-6CF20323D767}"/>
              </a:ext>
            </a:extLst>
          </p:cNvPr>
          <p:cNvSpPr txBox="1"/>
          <p:nvPr/>
        </p:nvSpPr>
        <p:spPr>
          <a:xfrm>
            <a:off x="268437" y="1232876"/>
            <a:ext cx="10951498" cy="3784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err="1">
                <a:latin typeface="Calibri" panose="020F0502020204030204" pitchFamily="34" charset="0"/>
                <a:ea typeface="SimHei" panose="02010609060101010101" pitchFamily="49" charset="-122"/>
                <a:cs typeface="Calibri" panose="020F0502020204030204" pitchFamily="34" charset="0"/>
              </a:rPr>
              <a:t>Archlab</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Due: 11.3 23:59</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有一定技巧性，现在应该开始了</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本地分数不会</a:t>
            </a:r>
            <a:r>
              <a:rPr kumimoji="1" lang="zh-CN" altLang="en-CN" dirty="0">
                <a:latin typeface="Calibri" panose="020F0502020204030204" pitchFamily="34" charset="0"/>
                <a:ea typeface="SimHei" panose="02010609060101010101" pitchFamily="49" charset="-122"/>
                <a:cs typeface="Calibri" panose="020F0502020204030204" pitchFamily="34" charset="0"/>
              </a:rPr>
              <a:t>同步到</a:t>
            </a:r>
            <a:r>
              <a:rPr kumimoji="1" lang="en-US" altLang="zh-CN" dirty="0" err="1">
                <a:latin typeface="Calibri" panose="020F0502020204030204" pitchFamily="34" charset="0"/>
                <a:ea typeface="SimHei" panose="02010609060101010101" pitchFamily="49" charset="-122"/>
                <a:cs typeface="Calibri" panose="020F0502020204030204" pitchFamily="34" charset="0"/>
              </a:rPr>
              <a:t>autolab</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r>
              <a:rPr kumimoji="1" lang="en-US" altLang="zh-CN" dirty="0">
                <a:latin typeface="Calibri" panose="020F0502020204030204" pitchFamily="34" charset="0"/>
                <a:ea typeface="SimHei" panose="02010609060101010101" pitchFamily="49" charset="-122"/>
                <a:cs typeface="Calibri" panose="020F0502020204030204" pitchFamily="34" charset="0"/>
              </a:rPr>
              <a:t>due</a:t>
            </a:r>
            <a:r>
              <a:rPr kumimoji="1" lang="zh-CN" altLang="en-US" dirty="0">
                <a:latin typeface="Calibri" panose="020F0502020204030204" pitchFamily="34" charset="0"/>
                <a:ea typeface="SimHei" panose="02010609060101010101" pitchFamily="49" charset="-122"/>
                <a:cs typeface="Calibri" panose="020F0502020204030204" pitchFamily="34" charset="0"/>
              </a:rPr>
              <a:t>前记得先</a:t>
            </a:r>
            <a:r>
              <a:rPr kumimoji="1" lang="zh-CN" altLang="en-CN" dirty="0">
                <a:latin typeface="Calibri" panose="020F0502020204030204" pitchFamily="34" charset="0"/>
                <a:ea typeface="SimHei" panose="02010609060101010101" pitchFamily="49" charset="-122"/>
                <a:cs typeface="Calibri" panose="020F0502020204030204" pitchFamily="34" charset="0"/>
              </a:rPr>
              <a:t>提交</a:t>
            </a:r>
            <a:r>
              <a:rPr kumimoji="1" lang="zh-CN" altLang="en-US" dirty="0">
                <a:latin typeface="Calibri" panose="020F0502020204030204" pitchFamily="34" charset="0"/>
                <a:ea typeface="SimHei" panose="02010609060101010101" pitchFamily="49" charset="-122"/>
                <a:cs typeface="Calibri" panose="020F0502020204030204" pitchFamily="34" charset="0"/>
              </a:rPr>
              <a:t>一</a:t>
            </a:r>
            <a:r>
              <a:rPr kumimoji="1" lang="zh-CN" altLang="en-CN" dirty="0">
                <a:latin typeface="Calibri" panose="020F0502020204030204" pitchFamily="34" charset="0"/>
                <a:ea typeface="SimHei" panose="02010609060101010101" pitchFamily="49" charset="-122"/>
                <a:cs typeface="Calibri" panose="020F0502020204030204" pitchFamily="34" charset="0"/>
              </a:rPr>
              <a:t>版</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有问题尽早来问</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Cachelab</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Release: 10.30 15:00</a:t>
            </a:r>
          </a:p>
          <a:p>
            <a:pPr marL="742950" lvl="1" indent="-285750">
              <a:lnSpc>
                <a:spcPct val="150000"/>
              </a:lnSpc>
              <a:buFont typeface="Wingdings" pitchFamily="2" charset="2"/>
              <a:buChar char="ü"/>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Due: 11. 13 23:59</a:t>
            </a: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需要注意代码风格（有具体要求，后面发给大家）</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152494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F0CF5C-6A05-9249-9245-35C2DB1A6CE3}"/>
              </a:ext>
            </a:extLst>
          </p:cNvPr>
          <p:cNvSpPr/>
          <p:nvPr/>
        </p:nvSpPr>
        <p:spPr>
          <a:xfrm>
            <a:off x="4273826" y="1651285"/>
            <a:ext cx="4036519" cy="183404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rPr>
              <a:t>Register File</a:t>
            </a:r>
            <a:endParaRPr kumimoji="1" lang="zh-CN" altLang="en-US" dirty="0">
              <a:solidFill>
                <a:schemeClr val="accent5"/>
              </a:solidFill>
            </a:endParaRPr>
          </a:p>
        </p:txBody>
      </p:sp>
      <p:sp>
        <p:nvSpPr>
          <p:cNvPr id="5" name="TextBox 4">
            <a:extLst>
              <a:ext uri="{FF2B5EF4-FFF2-40B4-BE49-F238E27FC236}">
                <a16:creationId xmlns:a16="http://schemas.microsoft.com/office/drawing/2014/main" id="{1D4B90E3-6CA4-4B47-81B7-0DBB26FF6A5B}"/>
              </a:ext>
            </a:extLst>
          </p:cNvPr>
          <p:cNvSpPr txBox="1"/>
          <p:nvPr/>
        </p:nvSpPr>
        <p:spPr>
          <a:xfrm>
            <a:off x="4855564" y="1643322"/>
            <a:ext cx="718466" cy="369332"/>
          </a:xfrm>
          <a:prstGeom prst="rect">
            <a:avLst/>
          </a:prstGeom>
          <a:noFill/>
        </p:spPr>
        <p:txBody>
          <a:bodyPr wrap="none" rtlCol="0">
            <a:spAutoFit/>
          </a:bodyPr>
          <a:lstStyle/>
          <a:p>
            <a:r>
              <a:rPr kumimoji="1" lang="en-US" altLang="zh-CN" dirty="0" err="1"/>
              <a:t>portA</a:t>
            </a:r>
            <a:endParaRPr kumimoji="1" lang="zh-CN" altLang="en-US" dirty="0"/>
          </a:p>
        </p:txBody>
      </p:sp>
      <p:sp>
        <p:nvSpPr>
          <p:cNvPr id="6" name="TextBox 5">
            <a:extLst>
              <a:ext uri="{FF2B5EF4-FFF2-40B4-BE49-F238E27FC236}">
                <a16:creationId xmlns:a16="http://schemas.microsoft.com/office/drawing/2014/main" id="{A4C08210-806D-8A40-924A-2137DD907562}"/>
              </a:ext>
            </a:extLst>
          </p:cNvPr>
          <p:cNvSpPr txBox="1"/>
          <p:nvPr/>
        </p:nvSpPr>
        <p:spPr>
          <a:xfrm>
            <a:off x="7048562" y="1665245"/>
            <a:ext cx="710451" cy="369332"/>
          </a:xfrm>
          <a:prstGeom prst="rect">
            <a:avLst/>
          </a:prstGeom>
          <a:noFill/>
        </p:spPr>
        <p:txBody>
          <a:bodyPr wrap="none" rtlCol="0">
            <a:spAutoFit/>
          </a:bodyPr>
          <a:lstStyle/>
          <a:p>
            <a:r>
              <a:rPr kumimoji="1" lang="en-US" altLang="zh-CN" dirty="0" err="1"/>
              <a:t>portB</a:t>
            </a:r>
            <a:endParaRPr kumimoji="1" lang="zh-CN" altLang="en-US" dirty="0"/>
          </a:p>
        </p:txBody>
      </p:sp>
      <p:sp>
        <p:nvSpPr>
          <p:cNvPr id="9" name="TextBox 8">
            <a:extLst>
              <a:ext uri="{FF2B5EF4-FFF2-40B4-BE49-F238E27FC236}">
                <a16:creationId xmlns:a16="http://schemas.microsoft.com/office/drawing/2014/main" id="{E3CC3225-8DDB-2449-91C6-2B7943610DFA}"/>
              </a:ext>
            </a:extLst>
          </p:cNvPr>
          <p:cNvSpPr txBox="1"/>
          <p:nvPr/>
        </p:nvSpPr>
        <p:spPr>
          <a:xfrm>
            <a:off x="6508569" y="3115996"/>
            <a:ext cx="582019" cy="369332"/>
          </a:xfrm>
          <a:prstGeom prst="rect">
            <a:avLst/>
          </a:prstGeom>
          <a:noFill/>
        </p:spPr>
        <p:txBody>
          <a:bodyPr wrap="none" rtlCol="0">
            <a:spAutoFit/>
          </a:bodyPr>
          <a:lstStyle/>
          <a:p>
            <a:r>
              <a:rPr kumimoji="1" lang="en-US" altLang="zh-CN" dirty="0" err="1"/>
              <a:t>srcA</a:t>
            </a:r>
            <a:endParaRPr kumimoji="1" lang="zh-CN" altLang="en-US" dirty="0"/>
          </a:p>
        </p:txBody>
      </p:sp>
      <p:sp>
        <p:nvSpPr>
          <p:cNvPr id="10" name="TextBox 9">
            <a:extLst>
              <a:ext uri="{FF2B5EF4-FFF2-40B4-BE49-F238E27FC236}">
                <a16:creationId xmlns:a16="http://schemas.microsoft.com/office/drawing/2014/main" id="{DADFBB32-6FF9-264B-A4BA-D61A0EEAF32D}"/>
              </a:ext>
            </a:extLst>
          </p:cNvPr>
          <p:cNvSpPr txBox="1"/>
          <p:nvPr/>
        </p:nvSpPr>
        <p:spPr>
          <a:xfrm>
            <a:off x="7558639" y="3115996"/>
            <a:ext cx="574003" cy="369332"/>
          </a:xfrm>
          <a:prstGeom prst="rect">
            <a:avLst/>
          </a:prstGeom>
          <a:noFill/>
        </p:spPr>
        <p:txBody>
          <a:bodyPr wrap="none" rtlCol="0">
            <a:spAutoFit/>
          </a:bodyPr>
          <a:lstStyle/>
          <a:p>
            <a:r>
              <a:rPr kumimoji="1" lang="en-US" altLang="zh-CN" dirty="0" err="1"/>
              <a:t>srcB</a:t>
            </a:r>
            <a:endParaRPr kumimoji="1" lang="zh-CN" altLang="en-US" dirty="0"/>
          </a:p>
        </p:txBody>
      </p:sp>
      <p:sp>
        <p:nvSpPr>
          <p:cNvPr id="11" name="TextBox 10">
            <a:extLst>
              <a:ext uri="{FF2B5EF4-FFF2-40B4-BE49-F238E27FC236}">
                <a16:creationId xmlns:a16="http://schemas.microsoft.com/office/drawing/2014/main" id="{26080919-5BD3-8E49-AC4A-EC5AD31892B6}"/>
              </a:ext>
            </a:extLst>
          </p:cNvPr>
          <p:cNvSpPr txBox="1"/>
          <p:nvPr/>
        </p:nvSpPr>
        <p:spPr>
          <a:xfrm>
            <a:off x="1342308" y="5870630"/>
            <a:ext cx="389850" cy="369332"/>
          </a:xfrm>
          <a:prstGeom prst="rect">
            <a:avLst/>
          </a:prstGeom>
          <a:noFill/>
        </p:spPr>
        <p:txBody>
          <a:bodyPr wrap="square" rtlCol="0">
            <a:spAutoFit/>
          </a:bodyPr>
          <a:lstStyle/>
          <a:p>
            <a:r>
              <a:rPr kumimoji="1" lang="en-US" altLang="zh-CN" dirty="0" err="1"/>
              <a:t>rB</a:t>
            </a:r>
            <a:endParaRPr kumimoji="1" lang="en-US" altLang="zh-CN" dirty="0"/>
          </a:p>
        </p:txBody>
      </p:sp>
      <p:sp>
        <p:nvSpPr>
          <p:cNvPr id="12" name="TextBox 11">
            <a:extLst>
              <a:ext uri="{FF2B5EF4-FFF2-40B4-BE49-F238E27FC236}">
                <a16:creationId xmlns:a16="http://schemas.microsoft.com/office/drawing/2014/main" id="{DBB8FBA7-49F5-4D44-A425-E6DAAF5EAE3E}"/>
              </a:ext>
            </a:extLst>
          </p:cNvPr>
          <p:cNvSpPr txBox="1"/>
          <p:nvPr/>
        </p:nvSpPr>
        <p:spPr>
          <a:xfrm>
            <a:off x="1342308" y="5360131"/>
            <a:ext cx="397866" cy="369332"/>
          </a:xfrm>
          <a:prstGeom prst="rect">
            <a:avLst/>
          </a:prstGeom>
          <a:noFill/>
        </p:spPr>
        <p:txBody>
          <a:bodyPr wrap="square" rtlCol="0">
            <a:spAutoFit/>
          </a:bodyPr>
          <a:lstStyle/>
          <a:p>
            <a:r>
              <a:rPr kumimoji="1" lang="en-US" altLang="zh-CN" dirty="0" err="1"/>
              <a:t>rA</a:t>
            </a:r>
            <a:endParaRPr kumimoji="1" lang="en-US" altLang="zh-CN" dirty="0"/>
          </a:p>
        </p:txBody>
      </p:sp>
      <p:sp>
        <p:nvSpPr>
          <p:cNvPr id="13" name="TextBox 12">
            <a:extLst>
              <a:ext uri="{FF2B5EF4-FFF2-40B4-BE49-F238E27FC236}">
                <a16:creationId xmlns:a16="http://schemas.microsoft.com/office/drawing/2014/main" id="{A332E40C-96A5-BA46-8603-D55D4ADEF37F}"/>
              </a:ext>
            </a:extLst>
          </p:cNvPr>
          <p:cNvSpPr txBox="1"/>
          <p:nvPr/>
        </p:nvSpPr>
        <p:spPr>
          <a:xfrm>
            <a:off x="1047677" y="4849632"/>
            <a:ext cx="692497" cy="369332"/>
          </a:xfrm>
          <a:prstGeom prst="rect">
            <a:avLst/>
          </a:prstGeom>
          <a:noFill/>
        </p:spPr>
        <p:txBody>
          <a:bodyPr wrap="square" rtlCol="0">
            <a:spAutoFit/>
          </a:bodyPr>
          <a:lstStyle/>
          <a:p>
            <a:r>
              <a:rPr kumimoji="1" lang="en-US" altLang="zh-CN" dirty="0" err="1"/>
              <a:t>icode</a:t>
            </a:r>
            <a:endParaRPr kumimoji="1" lang="en-US" altLang="zh-CN" dirty="0"/>
          </a:p>
        </p:txBody>
      </p:sp>
      <p:cxnSp>
        <p:nvCxnSpPr>
          <p:cNvPr id="14" name="Elbow Connector 13">
            <a:extLst>
              <a:ext uri="{FF2B5EF4-FFF2-40B4-BE49-F238E27FC236}">
                <a16:creationId xmlns:a16="http://schemas.microsoft.com/office/drawing/2014/main" id="{C4F4F12F-E157-564F-AF30-C48006E51123}"/>
              </a:ext>
            </a:extLst>
          </p:cNvPr>
          <p:cNvCxnSpPr>
            <a:cxnSpLocks/>
            <a:stCxn id="13" idx="3"/>
          </p:cNvCxnSpPr>
          <p:nvPr/>
        </p:nvCxnSpPr>
        <p:spPr>
          <a:xfrm flipV="1">
            <a:off x="1740174" y="4373119"/>
            <a:ext cx="5912956" cy="661179"/>
          </a:xfrm>
          <a:prstGeom prst="bentConnector3">
            <a:avLst>
              <a:gd name="adj1" fmla="val 99982"/>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717DDE-43F9-3048-B69E-708006FB8965}"/>
              </a:ext>
            </a:extLst>
          </p:cNvPr>
          <p:cNvSpPr/>
          <p:nvPr/>
        </p:nvSpPr>
        <p:spPr>
          <a:xfrm>
            <a:off x="6442648" y="3961841"/>
            <a:ext cx="713859" cy="4112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accent3"/>
                </a:solidFill>
              </a:rPr>
              <a:t>srcA</a:t>
            </a:r>
            <a:endParaRPr kumimoji="1" lang="zh-CN" altLang="en-US" dirty="0">
              <a:solidFill>
                <a:schemeClr val="accent3"/>
              </a:solidFill>
            </a:endParaRPr>
          </a:p>
        </p:txBody>
      </p:sp>
      <p:sp>
        <p:nvSpPr>
          <p:cNvPr id="22" name="Rectangle 21">
            <a:extLst>
              <a:ext uri="{FF2B5EF4-FFF2-40B4-BE49-F238E27FC236}">
                <a16:creationId xmlns:a16="http://schemas.microsoft.com/office/drawing/2014/main" id="{41C56F75-3F5B-FB4B-B396-9858C3BD720B}"/>
              </a:ext>
            </a:extLst>
          </p:cNvPr>
          <p:cNvSpPr/>
          <p:nvPr/>
        </p:nvSpPr>
        <p:spPr>
          <a:xfrm>
            <a:off x="7488710" y="3960519"/>
            <a:ext cx="713859" cy="4112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accent3"/>
                </a:solidFill>
              </a:rPr>
              <a:t>srcB</a:t>
            </a:r>
            <a:endParaRPr kumimoji="1" lang="zh-CN" altLang="en-US" dirty="0">
              <a:solidFill>
                <a:schemeClr val="accent3"/>
              </a:solidFill>
            </a:endParaRPr>
          </a:p>
        </p:txBody>
      </p:sp>
      <p:cxnSp>
        <p:nvCxnSpPr>
          <p:cNvPr id="34" name="Straight Arrow Connector 33">
            <a:extLst>
              <a:ext uri="{FF2B5EF4-FFF2-40B4-BE49-F238E27FC236}">
                <a16:creationId xmlns:a16="http://schemas.microsoft.com/office/drawing/2014/main" id="{7A6C0EBF-CACB-BC4F-BF0F-F77981C7F6E8}"/>
              </a:ext>
            </a:extLst>
          </p:cNvPr>
          <p:cNvCxnSpPr>
            <a:cxnSpLocks/>
          </p:cNvCxnSpPr>
          <p:nvPr/>
        </p:nvCxnSpPr>
        <p:spPr>
          <a:xfrm flipH="1" flipV="1">
            <a:off x="6670383" y="4379709"/>
            <a:ext cx="1" cy="651992"/>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cxnSp>
        <p:nvCxnSpPr>
          <p:cNvPr id="35" name="Elbow Connector 34">
            <a:extLst>
              <a:ext uri="{FF2B5EF4-FFF2-40B4-BE49-F238E27FC236}">
                <a16:creationId xmlns:a16="http://schemas.microsoft.com/office/drawing/2014/main" id="{65F7C4FA-35B7-EE4A-8CB9-F659905C07CA}"/>
              </a:ext>
            </a:extLst>
          </p:cNvPr>
          <p:cNvCxnSpPr>
            <a:cxnSpLocks/>
            <a:stCxn id="12" idx="3"/>
          </p:cNvCxnSpPr>
          <p:nvPr/>
        </p:nvCxnSpPr>
        <p:spPr>
          <a:xfrm flipV="1">
            <a:off x="1740174" y="4382306"/>
            <a:ext cx="5238695" cy="1162491"/>
          </a:xfrm>
          <a:prstGeom prst="bentConnector3">
            <a:avLst>
              <a:gd name="adj1" fmla="val 100044"/>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F12BAE4B-D840-FE4E-978B-33B786C72F1E}"/>
              </a:ext>
            </a:extLst>
          </p:cNvPr>
          <p:cNvCxnSpPr>
            <a:cxnSpLocks/>
            <a:stCxn id="11" idx="3"/>
          </p:cNvCxnSpPr>
          <p:nvPr/>
        </p:nvCxnSpPr>
        <p:spPr>
          <a:xfrm flipV="1">
            <a:off x="1732158" y="4382308"/>
            <a:ext cx="6296475" cy="1672988"/>
          </a:xfrm>
          <a:prstGeom prst="bentConnector3">
            <a:avLst>
              <a:gd name="adj1" fmla="val 99995"/>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6F5D478-0928-B542-8423-D43AA3C339E4}"/>
              </a:ext>
            </a:extLst>
          </p:cNvPr>
          <p:cNvCxnSpPr>
            <a:cxnSpLocks/>
            <a:stCxn id="21" idx="0"/>
            <a:endCxn id="9" idx="2"/>
          </p:cNvCxnSpPr>
          <p:nvPr/>
        </p:nvCxnSpPr>
        <p:spPr>
          <a:xfrm flipV="1">
            <a:off x="6799578" y="3485328"/>
            <a:ext cx="1" cy="476513"/>
          </a:xfrm>
          <a:prstGeom prst="straightConnector1">
            <a:avLst/>
          </a:prstGeom>
          <a:ln w="19050" cap="rnd">
            <a:round/>
            <a:headEnd type="none"/>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9A1A2675-D47F-7E44-8138-5E44115C1A08}"/>
              </a:ext>
            </a:extLst>
          </p:cNvPr>
          <p:cNvCxnSpPr>
            <a:cxnSpLocks/>
            <a:stCxn id="22" idx="0"/>
            <a:endCxn id="10" idx="2"/>
          </p:cNvCxnSpPr>
          <p:nvPr/>
        </p:nvCxnSpPr>
        <p:spPr>
          <a:xfrm flipV="1">
            <a:off x="7845640" y="3485328"/>
            <a:ext cx="1" cy="475191"/>
          </a:xfrm>
          <a:prstGeom prst="straightConnector1">
            <a:avLst/>
          </a:prstGeom>
          <a:ln w="19050" cap="rnd">
            <a:round/>
            <a:headEnd type="none"/>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303BCB89-450E-4C4B-A903-C40AAA0A6E37}"/>
              </a:ext>
            </a:extLst>
          </p:cNvPr>
          <p:cNvCxnSpPr>
            <a:cxnSpLocks/>
            <a:stCxn id="5" idx="0"/>
            <a:endCxn id="72" idx="2"/>
          </p:cNvCxnSpPr>
          <p:nvPr/>
        </p:nvCxnSpPr>
        <p:spPr>
          <a:xfrm flipV="1">
            <a:off x="5214797" y="890188"/>
            <a:ext cx="0" cy="753134"/>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1B1EAD12-8996-6249-A287-6AD667F735D5}"/>
              </a:ext>
            </a:extLst>
          </p:cNvPr>
          <p:cNvCxnSpPr>
            <a:cxnSpLocks/>
            <a:stCxn id="6" idx="0"/>
            <a:endCxn id="76" idx="2"/>
          </p:cNvCxnSpPr>
          <p:nvPr/>
        </p:nvCxnSpPr>
        <p:spPr>
          <a:xfrm flipV="1">
            <a:off x="7403788" y="892642"/>
            <a:ext cx="1" cy="772603"/>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72" name="TextBox 71">
            <a:extLst>
              <a:ext uri="{FF2B5EF4-FFF2-40B4-BE49-F238E27FC236}">
                <a16:creationId xmlns:a16="http://schemas.microsoft.com/office/drawing/2014/main" id="{66278ED1-30D0-7849-9C23-AD3EF4A4E372}"/>
              </a:ext>
            </a:extLst>
          </p:cNvPr>
          <p:cNvSpPr txBox="1"/>
          <p:nvPr/>
        </p:nvSpPr>
        <p:spPr>
          <a:xfrm>
            <a:off x="4923787" y="520856"/>
            <a:ext cx="582019" cy="369332"/>
          </a:xfrm>
          <a:prstGeom prst="rect">
            <a:avLst/>
          </a:prstGeom>
          <a:noFill/>
        </p:spPr>
        <p:txBody>
          <a:bodyPr wrap="none" rtlCol="0">
            <a:spAutoFit/>
          </a:bodyPr>
          <a:lstStyle/>
          <a:p>
            <a:r>
              <a:rPr kumimoji="1" lang="en-US" altLang="zh-CN" dirty="0" err="1"/>
              <a:t>valA</a:t>
            </a:r>
            <a:endParaRPr kumimoji="1" lang="zh-CN" altLang="en-US" dirty="0"/>
          </a:p>
        </p:txBody>
      </p:sp>
      <p:sp>
        <p:nvSpPr>
          <p:cNvPr id="76" name="TextBox 75">
            <a:extLst>
              <a:ext uri="{FF2B5EF4-FFF2-40B4-BE49-F238E27FC236}">
                <a16:creationId xmlns:a16="http://schemas.microsoft.com/office/drawing/2014/main" id="{F75669CF-D290-6A49-AC28-4893353890ED}"/>
              </a:ext>
            </a:extLst>
          </p:cNvPr>
          <p:cNvSpPr txBox="1"/>
          <p:nvPr/>
        </p:nvSpPr>
        <p:spPr>
          <a:xfrm>
            <a:off x="7112779" y="523310"/>
            <a:ext cx="582019" cy="369332"/>
          </a:xfrm>
          <a:prstGeom prst="rect">
            <a:avLst/>
          </a:prstGeom>
          <a:noFill/>
        </p:spPr>
        <p:txBody>
          <a:bodyPr wrap="square" rtlCol="0">
            <a:spAutoFit/>
          </a:bodyPr>
          <a:lstStyle/>
          <a:p>
            <a:r>
              <a:rPr kumimoji="1" lang="en-US" altLang="zh-CN" dirty="0" err="1"/>
              <a:t>valB</a:t>
            </a:r>
            <a:endParaRPr kumimoji="1" lang="zh-CN" altLang="en-US" dirty="0"/>
          </a:p>
        </p:txBody>
      </p:sp>
      <p:sp>
        <p:nvSpPr>
          <p:cNvPr id="2" name="TextBox 1">
            <a:extLst>
              <a:ext uri="{FF2B5EF4-FFF2-40B4-BE49-F238E27FC236}">
                <a16:creationId xmlns:a16="http://schemas.microsoft.com/office/drawing/2014/main" id="{FF0FD85B-93DF-6644-BA0F-A2D226B98FFA}"/>
              </a:ext>
            </a:extLst>
          </p:cNvPr>
          <p:cNvSpPr txBox="1"/>
          <p:nvPr/>
        </p:nvSpPr>
        <p:spPr>
          <a:xfrm>
            <a:off x="10766323" y="644996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Fetch</a:t>
            </a:r>
            <a:endParaRPr kumimoji="1" lang="zh-CN" altLang="en-US" sz="2000" dirty="0"/>
          </a:p>
        </p:txBody>
      </p:sp>
      <p:sp>
        <p:nvSpPr>
          <p:cNvPr id="42" name="TextBox 41">
            <a:extLst>
              <a:ext uri="{FF2B5EF4-FFF2-40B4-BE49-F238E27FC236}">
                <a16:creationId xmlns:a16="http://schemas.microsoft.com/office/drawing/2014/main" id="{2F4B06AB-5747-7D40-819F-EE4FAA36A7E3}"/>
              </a:ext>
            </a:extLst>
          </p:cNvPr>
          <p:cNvSpPr txBox="1"/>
          <p:nvPr/>
        </p:nvSpPr>
        <p:spPr>
          <a:xfrm>
            <a:off x="10766323" y="6049851"/>
            <a:ext cx="1425677" cy="400110"/>
          </a:xfrm>
          <a:prstGeom prst="rect">
            <a:avLst/>
          </a:prstGeom>
          <a:solidFill>
            <a:schemeClr val="accent2"/>
          </a:solidFill>
          <a:ln w="19050">
            <a:solidFill>
              <a:schemeClr val="tx1"/>
            </a:solidFill>
          </a:ln>
        </p:spPr>
        <p:txBody>
          <a:bodyPr wrap="square" rtlCol="0">
            <a:spAutoFit/>
          </a:bodyPr>
          <a:lstStyle/>
          <a:p>
            <a:pPr algn="ctr"/>
            <a:r>
              <a:rPr kumimoji="1" lang="en-US" altLang="zh-CN" sz="2000" dirty="0"/>
              <a:t>Decode</a:t>
            </a:r>
            <a:endParaRPr kumimoji="1" lang="zh-CN" altLang="en-US" sz="2000" dirty="0"/>
          </a:p>
        </p:txBody>
      </p:sp>
      <p:sp>
        <p:nvSpPr>
          <p:cNvPr id="43" name="TextBox 42">
            <a:extLst>
              <a:ext uri="{FF2B5EF4-FFF2-40B4-BE49-F238E27FC236}">
                <a16:creationId xmlns:a16="http://schemas.microsoft.com/office/drawing/2014/main" id="{320974BB-6801-2F4A-806F-9AA07CF07FB5}"/>
              </a:ext>
            </a:extLst>
          </p:cNvPr>
          <p:cNvSpPr txBox="1"/>
          <p:nvPr/>
        </p:nvSpPr>
        <p:spPr>
          <a:xfrm>
            <a:off x="10766323" y="564974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Execute</a:t>
            </a:r>
            <a:endParaRPr kumimoji="1" lang="zh-CN" altLang="en-US" sz="2000" dirty="0"/>
          </a:p>
        </p:txBody>
      </p:sp>
      <p:sp>
        <p:nvSpPr>
          <p:cNvPr id="44" name="TextBox 43">
            <a:extLst>
              <a:ext uri="{FF2B5EF4-FFF2-40B4-BE49-F238E27FC236}">
                <a16:creationId xmlns:a16="http://schemas.microsoft.com/office/drawing/2014/main" id="{FB27710C-706C-3046-9AB2-94A5FF1E0FF4}"/>
              </a:ext>
            </a:extLst>
          </p:cNvPr>
          <p:cNvSpPr txBox="1"/>
          <p:nvPr/>
        </p:nvSpPr>
        <p:spPr>
          <a:xfrm>
            <a:off x="10766322" y="524963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Memory</a:t>
            </a:r>
            <a:endParaRPr kumimoji="1" lang="zh-CN" altLang="en-US" sz="2000" dirty="0"/>
          </a:p>
        </p:txBody>
      </p:sp>
      <p:sp>
        <p:nvSpPr>
          <p:cNvPr id="45" name="TextBox 44">
            <a:extLst>
              <a:ext uri="{FF2B5EF4-FFF2-40B4-BE49-F238E27FC236}">
                <a16:creationId xmlns:a16="http://schemas.microsoft.com/office/drawing/2014/main" id="{AF59E70F-D8AF-6840-B9BE-3B73999A10A7}"/>
              </a:ext>
            </a:extLst>
          </p:cNvPr>
          <p:cNvSpPr txBox="1"/>
          <p:nvPr/>
        </p:nvSpPr>
        <p:spPr>
          <a:xfrm>
            <a:off x="10766321" y="484952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Writeback</a:t>
            </a:r>
            <a:endParaRPr kumimoji="1" lang="zh-CN" altLang="en-US" sz="2000" dirty="0"/>
          </a:p>
        </p:txBody>
      </p:sp>
      <p:sp>
        <p:nvSpPr>
          <p:cNvPr id="46" name="TextBox 45">
            <a:extLst>
              <a:ext uri="{FF2B5EF4-FFF2-40B4-BE49-F238E27FC236}">
                <a16:creationId xmlns:a16="http://schemas.microsoft.com/office/drawing/2014/main" id="{AAFA660F-DB34-7F4A-A357-9C481229F4D4}"/>
              </a:ext>
            </a:extLst>
          </p:cNvPr>
          <p:cNvSpPr txBox="1"/>
          <p:nvPr/>
        </p:nvSpPr>
        <p:spPr>
          <a:xfrm>
            <a:off x="10766320" y="444941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Update PC</a:t>
            </a:r>
            <a:endParaRPr kumimoji="1" lang="zh-CN" altLang="en-US" sz="2000" dirty="0"/>
          </a:p>
        </p:txBody>
      </p:sp>
      <p:pic>
        <p:nvPicPr>
          <p:cNvPr id="24" name="Picture 23">
            <a:extLst>
              <a:ext uri="{FF2B5EF4-FFF2-40B4-BE49-F238E27FC236}">
                <a16:creationId xmlns:a16="http://schemas.microsoft.com/office/drawing/2014/main" id="{179A5019-ADED-2046-BC6F-84AEADCE42E4}"/>
              </a:ext>
            </a:extLst>
          </p:cNvPr>
          <p:cNvPicPr>
            <a:picLocks noChangeAspect="1"/>
          </p:cNvPicPr>
          <p:nvPr/>
        </p:nvPicPr>
        <p:blipFill>
          <a:blip r:embed="rId3"/>
          <a:stretch>
            <a:fillRect/>
          </a:stretch>
        </p:blipFill>
        <p:spPr>
          <a:xfrm>
            <a:off x="284800" y="2346878"/>
            <a:ext cx="3600069" cy="2297115"/>
          </a:xfrm>
          <a:prstGeom prst="rect">
            <a:avLst/>
          </a:prstGeom>
        </p:spPr>
      </p:pic>
      <p:pic>
        <p:nvPicPr>
          <p:cNvPr id="25" name="Picture 24">
            <a:extLst>
              <a:ext uri="{FF2B5EF4-FFF2-40B4-BE49-F238E27FC236}">
                <a16:creationId xmlns:a16="http://schemas.microsoft.com/office/drawing/2014/main" id="{8FE1A940-3D90-924A-BFDC-BF5C1F427C78}"/>
              </a:ext>
            </a:extLst>
          </p:cNvPr>
          <p:cNvPicPr>
            <a:picLocks noChangeAspect="1"/>
          </p:cNvPicPr>
          <p:nvPr/>
        </p:nvPicPr>
        <p:blipFill rotWithShape="1">
          <a:blip r:embed="rId4"/>
          <a:srcRect l="8075" t="16096"/>
          <a:stretch/>
        </p:blipFill>
        <p:spPr>
          <a:xfrm>
            <a:off x="26136" y="570935"/>
            <a:ext cx="4160385" cy="1540060"/>
          </a:xfrm>
          <a:prstGeom prst="rect">
            <a:avLst/>
          </a:prstGeom>
        </p:spPr>
      </p:pic>
    </p:spTree>
    <p:extLst>
      <p:ext uri="{BB962C8B-B14F-4D97-AF65-F5344CB8AC3E}">
        <p14:creationId xmlns:p14="http://schemas.microsoft.com/office/powerpoint/2010/main" val="162684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9" grpId="0"/>
      <p:bldP spid="10" grpId="0"/>
      <p:bldP spid="11" grpId="0"/>
      <p:bldP spid="12" grpId="0"/>
      <p:bldP spid="13" grpId="0"/>
      <p:bldP spid="21" grpId="0" animBg="1"/>
      <p:bldP spid="22" grpId="0" animBg="1"/>
      <p:bldP spid="72" grpId="0"/>
      <p:bldP spid="7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F6E322-0348-5A42-8E87-336F227F116C}"/>
              </a:ext>
            </a:extLst>
          </p:cNvPr>
          <p:cNvSpPr txBox="1"/>
          <p:nvPr/>
        </p:nvSpPr>
        <p:spPr>
          <a:xfrm>
            <a:off x="10766323" y="644996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Fetch</a:t>
            </a:r>
            <a:endParaRPr kumimoji="1" lang="zh-CN" altLang="en-US" sz="2000" dirty="0"/>
          </a:p>
        </p:txBody>
      </p:sp>
      <p:sp>
        <p:nvSpPr>
          <p:cNvPr id="4" name="TextBox 3">
            <a:extLst>
              <a:ext uri="{FF2B5EF4-FFF2-40B4-BE49-F238E27FC236}">
                <a16:creationId xmlns:a16="http://schemas.microsoft.com/office/drawing/2014/main" id="{0A8052B4-4835-B044-B1FE-346F037A2E7B}"/>
              </a:ext>
            </a:extLst>
          </p:cNvPr>
          <p:cNvSpPr txBox="1"/>
          <p:nvPr/>
        </p:nvSpPr>
        <p:spPr>
          <a:xfrm>
            <a:off x="10766323" y="604985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Decode</a:t>
            </a:r>
            <a:endParaRPr kumimoji="1" lang="zh-CN" altLang="en-US" sz="2000" dirty="0"/>
          </a:p>
        </p:txBody>
      </p:sp>
      <p:sp>
        <p:nvSpPr>
          <p:cNvPr id="5" name="TextBox 4">
            <a:extLst>
              <a:ext uri="{FF2B5EF4-FFF2-40B4-BE49-F238E27FC236}">
                <a16:creationId xmlns:a16="http://schemas.microsoft.com/office/drawing/2014/main" id="{E686A170-38A8-244A-B746-AF0B53C216C5}"/>
              </a:ext>
            </a:extLst>
          </p:cNvPr>
          <p:cNvSpPr txBox="1"/>
          <p:nvPr/>
        </p:nvSpPr>
        <p:spPr>
          <a:xfrm>
            <a:off x="10766323" y="5649741"/>
            <a:ext cx="1425677" cy="400110"/>
          </a:xfrm>
          <a:prstGeom prst="rect">
            <a:avLst/>
          </a:prstGeom>
          <a:solidFill>
            <a:schemeClr val="accent2"/>
          </a:solidFill>
          <a:ln w="19050">
            <a:solidFill>
              <a:schemeClr val="tx1"/>
            </a:solidFill>
          </a:ln>
        </p:spPr>
        <p:txBody>
          <a:bodyPr wrap="square" rtlCol="0">
            <a:spAutoFit/>
          </a:bodyPr>
          <a:lstStyle/>
          <a:p>
            <a:pPr algn="ctr"/>
            <a:r>
              <a:rPr kumimoji="1" lang="en-US" altLang="zh-CN" sz="2000" dirty="0"/>
              <a:t>Execute</a:t>
            </a:r>
            <a:endParaRPr kumimoji="1" lang="zh-CN" altLang="en-US" sz="2000" dirty="0"/>
          </a:p>
        </p:txBody>
      </p:sp>
      <p:sp>
        <p:nvSpPr>
          <p:cNvPr id="6" name="TextBox 5">
            <a:extLst>
              <a:ext uri="{FF2B5EF4-FFF2-40B4-BE49-F238E27FC236}">
                <a16:creationId xmlns:a16="http://schemas.microsoft.com/office/drawing/2014/main" id="{0CF7AE5F-38A0-664D-BEF2-1DB370E67202}"/>
              </a:ext>
            </a:extLst>
          </p:cNvPr>
          <p:cNvSpPr txBox="1"/>
          <p:nvPr/>
        </p:nvSpPr>
        <p:spPr>
          <a:xfrm>
            <a:off x="10766322" y="524963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Memory</a:t>
            </a:r>
            <a:endParaRPr kumimoji="1" lang="zh-CN" altLang="en-US" sz="2000" dirty="0"/>
          </a:p>
        </p:txBody>
      </p:sp>
      <p:sp>
        <p:nvSpPr>
          <p:cNvPr id="7" name="TextBox 6">
            <a:extLst>
              <a:ext uri="{FF2B5EF4-FFF2-40B4-BE49-F238E27FC236}">
                <a16:creationId xmlns:a16="http://schemas.microsoft.com/office/drawing/2014/main" id="{43103568-3A6E-1444-85E0-E3A604F51414}"/>
              </a:ext>
            </a:extLst>
          </p:cNvPr>
          <p:cNvSpPr txBox="1"/>
          <p:nvPr/>
        </p:nvSpPr>
        <p:spPr>
          <a:xfrm>
            <a:off x="10766321" y="484952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Writeback</a:t>
            </a:r>
            <a:endParaRPr kumimoji="1" lang="zh-CN" altLang="en-US" sz="2000" dirty="0"/>
          </a:p>
        </p:txBody>
      </p:sp>
      <p:sp>
        <p:nvSpPr>
          <p:cNvPr id="8" name="TextBox 7">
            <a:extLst>
              <a:ext uri="{FF2B5EF4-FFF2-40B4-BE49-F238E27FC236}">
                <a16:creationId xmlns:a16="http://schemas.microsoft.com/office/drawing/2014/main" id="{D3C2D670-2131-3948-A92E-98B5E53DCFF9}"/>
              </a:ext>
            </a:extLst>
          </p:cNvPr>
          <p:cNvSpPr txBox="1"/>
          <p:nvPr/>
        </p:nvSpPr>
        <p:spPr>
          <a:xfrm>
            <a:off x="10766320" y="444941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Update PC</a:t>
            </a:r>
            <a:endParaRPr kumimoji="1" lang="zh-CN" altLang="en-US" sz="2000" dirty="0"/>
          </a:p>
        </p:txBody>
      </p:sp>
      <p:sp>
        <p:nvSpPr>
          <p:cNvPr id="9" name="TextBox 8">
            <a:extLst>
              <a:ext uri="{FF2B5EF4-FFF2-40B4-BE49-F238E27FC236}">
                <a16:creationId xmlns:a16="http://schemas.microsoft.com/office/drawing/2014/main" id="{AB1D418F-E2EE-8141-82C2-835D341937CB}"/>
              </a:ext>
            </a:extLst>
          </p:cNvPr>
          <p:cNvSpPr txBox="1"/>
          <p:nvPr/>
        </p:nvSpPr>
        <p:spPr>
          <a:xfrm>
            <a:off x="4382602" y="6285799"/>
            <a:ext cx="572401" cy="369332"/>
          </a:xfrm>
          <a:prstGeom prst="rect">
            <a:avLst/>
          </a:prstGeom>
          <a:noFill/>
        </p:spPr>
        <p:txBody>
          <a:bodyPr wrap="none" rtlCol="0">
            <a:spAutoFit/>
          </a:bodyPr>
          <a:lstStyle/>
          <a:p>
            <a:r>
              <a:rPr kumimoji="1" lang="en-US" altLang="zh-CN" dirty="0" err="1"/>
              <a:t>valC</a:t>
            </a:r>
            <a:endParaRPr kumimoji="1" lang="en-US" altLang="zh-CN" dirty="0"/>
          </a:p>
        </p:txBody>
      </p:sp>
      <p:sp>
        <p:nvSpPr>
          <p:cNvPr id="10" name="TextBox 9">
            <a:extLst>
              <a:ext uri="{FF2B5EF4-FFF2-40B4-BE49-F238E27FC236}">
                <a16:creationId xmlns:a16="http://schemas.microsoft.com/office/drawing/2014/main" id="{B381A43E-E1A8-9146-9126-F186EDF15C7D}"/>
              </a:ext>
            </a:extLst>
          </p:cNvPr>
          <p:cNvSpPr txBox="1"/>
          <p:nvPr/>
        </p:nvSpPr>
        <p:spPr>
          <a:xfrm>
            <a:off x="9643007" y="4910540"/>
            <a:ext cx="582019" cy="369332"/>
          </a:xfrm>
          <a:prstGeom prst="rect">
            <a:avLst/>
          </a:prstGeom>
          <a:noFill/>
        </p:spPr>
        <p:txBody>
          <a:bodyPr wrap="square" rtlCol="0">
            <a:spAutoFit/>
          </a:bodyPr>
          <a:lstStyle/>
          <a:p>
            <a:r>
              <a:rPr kumimoji="1" lang="en-US" altLang="zh-CN" dirty="0" err="1"/>
              <a:t>valA</a:t>
            </a:r>
            <a:endParaRPr kumimoji="1" lang="zh-CN" altLang="en-US" dirty="0"/>
          </a:p>
        </p:txBody>
      </p:sp>
      <p:sp>
        <p:nvSpPr>
          <p:cNvPr id="11" name="TextBox 10">
            <a:extLst>
              <a:ext uri="{FF2B5EF4-FFF2-40B4-BE49-F238E27FC236}">
                <a16:creationId xmlns:a16="http://schemas.microsoft.com/office/drawing/2014/main" id="{31EC95D9-34A3-544F-9CB7-668AF68BC9FD}"/>
              </a:ext>
            </a:extLst>
          </p:cNvPr>
          <p:cNvSpPr txBox="1"/>
          <p:nvPr/>
        </p:nvSpPr>
        <p:spPr>
          <a:xfrm>
            <a:off x="9643007" y="4332455"/>
            <a:ext cx="582019" cy="369332"/>
          </a:xfrm>
          <a:prstGeom prst="rect">
            <a:avLst/>
          </a:prstGeom>
          <a:noFill/>
        </p:spPr>
        <p:txBody>
          <a:bodyPr wrap="square" rtlCol="0">
            <a:spAutoFit/>
          </a:bodyPr>
          <a:lstStyle/>
          <a:p>
            <a:r>
              <a:rPr kumimoji="1" lang="en-US" altLang="zh-CN" dirty="0" err="1"/>
              <a:t>valB</a:t>
            </a:r>
            <a:endParaRPr kumimoji="1" lang="zh-CN" altLang="en-US" dirty="0"/>
          </a:p>
        </p:txBody>
      </p:sp>
      <p:sp>
        <p:nvSpPr>
          <p:cNvPr id="12" name="Rectangle 11">
            <a:extLst>
              <a:ext uri="{FF2B5EF4-FFF2-40B4-BE49-F238E27FC236}">
                <a16:creationId xmlns:a16="http://schemas.microsoft.com/office/drawing/2014/main" id="{59DE2288-BF39-724F-AD58-E8469FE54A3B}"/>
              </a:ext>
            </a:extLst>
          </p:cNvPr>
          <p:cNvSpPr/>
          <p:nvPr/>
        </p:nvSpPr>
        <p:spPr>
          <a:xfrm>
            <a:off x="4257580" y="3727269"/>
            <a:ext cx="825684" cy="4112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ALU A</a:t>
            </a:r>
            <a:endParaRPr kumimoji="1" lang="zh-CN" altLang="en-US" dirty="0">
              <a:solidFill>
                <a:schemeClr val="accent3"/>
              </a:solidFill>
            </a:endParaRPr>
          </a:p>
        </p:txBody>
      </p:sp>
      <p:sp>
        <p:nvSpPr>
          <p:cNvPr id="13" name="Rectangle 12">
            <a:extLst>
              <a:ext uri="{FF2B5EF4-FFF2-40B4-BE49-F238E27FC236}">
                <a16:creationId xmlns:a16="http://schemas.microsoft.com/office/drawing/2014/main" id="{832FD3D9-A8E3-294E-9591-D4642FCB4C88}"/>
              </a:ext>
            </a:extLst>
          </p:cNvPr>
          <p:cNvSpPr/>
          <p:nvPr/>
        </p:nvSpPr>
        <p:spPr>
          <a:xfrm>
            <a:off x="5391325" y="3727269"/>
            <a:ext cx="825684" cy="4112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ALU B</a:t>
            </a:r>
            <a:endParaRPr kumimoji="1" lang="zh-CN" altLang="en-US" dirty="0">
              <a:solidFill>
                <a:schemeClr val="accent3"/>
              </a:solidFill>
            </a:endParaRPr>
          </a:p>
        </p:txBody>
      </p:sp>
      <p:sp>
        <p:nvSpPr>
          <p:cNvPr id="2" name="Trapezoid 1">
            <a:extLst>
              <a:ext uri="{FF2B5EF4-FFF2-40B4-BE49-F238E27FC236}">
                <a16:creationId xmlns:a16="http://schemas.microsoft.com/office/drawing/2014/main" id="{6BB7B288-9D08-BE48-9FF6-E4DDF5F0B500}"/>
              </a:ext>
            </a:extLst>
          </p:cNvPr>
          <p:cNvSpPr/>
          <p:nvPr/>
        </p:nvSpPr>
        <p:spPr>
          <a:xfrm>
            <a:off x="4257580" y="2378531"/>
            <a:ext cx="1959429" cy="411278"/>
          </a:xfrm>
          <a:prstGeom prst="trapezoid">
            <a:avLst>
              <a:gd name="adj" fmla="val 84017"/>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rPr>
              <a:t>ALU</a:t>
            </a:r>
            <a:endParaRPr kumimoji="1" lang="zh-CN" altLang="en-US" dirty="0">
              <a:solidFill>
                <a:schemeClr val="accent5"/>
              </a:solidFill>
            </a:endParaRPr>
          </a:p>
        </p:txBody>
      </p:sp>
      <p:cxnSp>
        <p:nvCxnSpPr>
          <p:cNvPr id="14" name="Straight Arrow Connector 13">
            <a:extLst>
              <a:ext uri="{FF2B5EF4-FFF2-40B4-BE49-F238E27FC236}">
                <a16:creationId xmlns:a16="http://schemas.microsoft.com/office/drawing/2014/main" id="{9E7D588D-FC94-8846-B993-350B81716F23}"/>
              </a:ext>
            </a:extLst>
          </p:cNvPr>
          <p:cNvCxnSpPr>
            <a:cxnSpLocks/>
            <a:stCxn id="9" idx="0"/>
            <a:endCxn id="12" idx="2"/>
          </p:cNvCxnSpPr>
          <p:nvPr/>
        </p:nvCxnSpPr>
        <p:spPr>
          <a:xfrm flipV="1">
            <a:off x="4668803" y="4138547"/>
            <a:ext cx="1619" cy="2147252"/>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20" name="Elbow Connector 19">
            <a:extLst>
              <a:ext uri="{FF2B5EF4-FFF2-40B4-BE49-F238E27FC236}">
                <a16:creationId xmlns:a16="http://schemas.microsoft.com/office/drawing/2014/main" id="{A5A24C2F-7483-FA42-9CDE-BC274E714B73}"/>
              </a:ext>
            </a:extLst>
          </p:cNvPr>
          <p:cNvCxnSpPr>
            <a:cxnSpLocks/>
            <a:stCxn id="11" idx="1"/>
            <a:endCxn id="13" idx="2"/>
          </p:cNvCxnSpPr>
          <p:nvPr/>
        </p:nvCxnSpPr>
        <p:spPr>
          <a:xfrm rot="10800000">
            <a:off x="5804167" y="4138547"/>
            <a:ext cx="3838840" cy="378574"/>
          </a:xfrm>
          <a:prstGeom prst="bentConnector2">
            <a:avLst/>
          </a:prstGeom>
          <a:ln w="317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918CC0DE-88DB-9641-A248-DFA3231134DC}"/>
              </a:ext>
            </a:extLst>
          </p:cNvPr>
          <p:cNvCxnSpPr>
            <a:cxnSpLocks/>
            <a:stCxn id="10" idx="1"/>
          </p:cNvCxnSpPr>
          <p:nvPr/>
        </p:nvCxnSpPr>
        <p:spPr>
          <a:xfrm rot="10800000">
            <a:off x="4983885" y="4144484"/>
            <a:ext cx="4659122" cy="950722"/>
          </a:xfrm>
          <a:prstGeom prst="bentConnector3">
            <a:avLst>
              <a:gd name="adj1" fmla="val 99976"/>
            </a:avLst>
          </a:prstGeom>
          <a:ln w="317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AA40E0F-2D7A-C24A-BADE-6EA45068663F}"/>
              </a:ext>
            </a:extLst>
          </p:cNvPr>
          <p:cNvCxnSpPr>
            <a:cxnSpLocks/>
            <a:stCxn id="12" idx="0"/>
          </p:cNvCxnSpPr>
          <p:nvPr/>
        </p:nvCxnSpPr>
        <p:spPr>
          <a:xfrm flipV="1">
            <a:off x="4670422" y="2789809"/>
            <a:ext cx="0" cy="93746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BD960D8F-FADB-034A-A4D8-E994A7FB8677}"/>
              </a:ext>
            </a:extLst>
          </p:cNvPr>
          <p:cNvCxnSpPr>
            <a:cxnSpLocks/>
            <a:stCxn id="13" idx="0"/>
          </p:cNvCxnSpPr>
          <p:nvPr/>
        </p:nvCxnSpPr>
        <p:spPr>
          <a:xfrm flipV="1">
            <a:off x="5804167" y="2789809"/>
            <a:ext cx="0" cy="93746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35" name="TextBox 34">
            <a:extLst>
              <a:ext uri="{FF2B5EF4-FFF2-40B4-BE49-F238E27FC236}">
                <a16:creationId xmlns:a16="http://schemas.microsoft.com/office/drawing/2014/main" id="{570C6FF5-BFB1-764B-9DD0-C1EB2F6537ED}"/>
              </a:ext>
            </a:extLst>
          </p:cNvPr>
          <p:cNvSpPr txBox="1"/>
          <p:nvPr/>
        </p:nvSpPr>
        <p:spPr>
          <a:xfrm>
            <a:off x="392033" y="4621238"/>
            <a:ext cx="692497" cy="369332"/>
          </a:xfrm>
          <a:prstGeom prst="rect">
            <a:avLst/>
          </a:prstGeom>
          <a:noFill/>
        </p:spPr>
        <p:txBody>
          <a:bodyPr wrap="square" rtlCol="0">
            <a:spAutoFit/>
          </a:bodyPr>
          <a:lstStyle/>
          <a:p>
            <a:r>
              <a:rPr kumimoji="1" lang="en-US" altLang="zh-CN" dirty="0" err="1"/>
              <a:t>icode</a:t>
            </a:r>
            <a:endParaRPr kumimoji="1" lang="en-US" altLang="zh-CN" dirty="0"/>
          </a:p>
        </p:txBody>
      </p:sp>
      <p:cxnSp>
        <p:nvCxnSpPr>
          <p:cNvPr id="37" name="Straight Arrow Connector 36">
            <a:extLst>
              <a:ext uri="{FF2B5EF4-FFF2-40B4-BE49-F238E27FC236}">
                <a16:creationId xmlns:a16="http://schemas.microsoft.com/office/drawing/2014/main" id="{3967E53A-7609-EE45-902C-E2E3306F60E7}"/>
              </a:ext>
            </a:extLst>
          </p:cNvPr>
          <p:cNvCxnSpPr>
            <a:cxnSpLocks/>
          </p:cNvCxnSpPr>
          <p:nvPr/>
        </p:nvCxnSpPr>
        <p:spPr>
          <a:xfrm flipH="1" flipV="1">
            <a:off x="3072149" y="4144484"/>
            <a:ext cx="1" cy="651992"/>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39B0014C-A004-F849-9DCB-C48601F806AB}"/>
              </a:ext>
            </a:extLst>
          </p:cNvPr>
          <p:cNvCxnSpPr>
            <a:cxnSpLocks/>
          </p:cNvCxnSpPr>
          <p:nvPr/>
        </p:nvCxnSpPr>
        <p:spPr>
          <a:xfrm flipH="1" flipV="1">
            <a:off x="4382602" y="4147734"/>
            <a:ext cx="1" cy="651992"/>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56038622-68DA-4A4C-A171-0E8850B6827F}"/>
              </a:ext>
            </a:extLst>
          </p:cNvPr>
          <p:cNvCxnSpPr>
            <a:cxnSpLocks/>
          </p:cNvCxnSpPr>
          <p:nvPr/>
        </p:nvCxnSpPr>
        <p:spPr>
          <a:xfrm flipH="1" flipV="1">
            <a:off x="5531368" y="4145137"/>
            <a:ext cx="1" cy="651992"/>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sp>
        <p:nvSpPr>
          <p:cNvPr id="41" name="Rectangle 40">
            <a:extLst>
              <a:ext uri="{FF2B5EF4-FFF2-40B4-BE49-F238E27FC236}">
                <a16:creationId xmlns:a16="http://schemas.microsoft.com/office/drawing/2014/main" id="{D8D32FCD-CB25-2547-A837-465A436E4B11}"/>
              </a:ext>
            </a:extLst>
          </p:cNvPr>
          <p:cNvSpPr/>
          <p:nvPr/>
        </p:nvSpPr>
        <p:spPr>
          <a:xfrm>
            <a:off x="2735698" y="3474117"/>
            <a:ext cx="662400" cy="661180"/>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Set</a:t>
            </a:r>
          </a:p>
          <a:p>
            <a:pPr algn="ctr"/>
            <a:r>
              <a:rPr kumimoji="1" lang="en-US" altLang="zh-CN" dirty="0">
                <a:solidFill>
                  <a:schemeClr val="accent3"/>
                </a:solidFill>
              </a:rPr>
              <a:t>CC</a:t>
            </a:r>
            <a:endParaRPr kumimoji="1" lang="zh-CN" altLang="en-US" dirty="0">
              <a:solidFill>
                <a:schemeClr val="accent3"/>
              </a:solidFill>
            </a:endParaRPr>
          </a:p>
        </p:txBody>
      </p:sp>
      <p:sp>
        <p:nvSpPr>
          <p:cNvPr id="42" name="TextBox 41">
            <a:extLst>
              <a:ext uri="{FF2B5EF4-FFF2-40B4-BE49-F238E27FC236}">
                <a16:creationId xmlns:a16="http://schemas.microsoft.com/office/drawing/2014/main" id="{022E8883-6F96-7F4C-9A3B-11E33399B059}"/>
              </a:ext>
            </a:extLst>
          </p:cNvPr>
          <p:cNvSpPr txBox="1"/>
          <p:nvPr/>
        </p:nvSpPr>
        <p:spPr>
          <a:xfrm>
            <a:off x="1576377" y="5336161"/>
            <a:ext cx="572934" cy="369332"/>
          </a:xfrm>
          <a:prstGeom prst="rect">
            <a:avLst/>
          </a:prstGeom>
          <a:noFill/>
        </p:spPr>
        <p:txBody>
          <a:bodyPr wrap="square" rtlCol="0">
            <a:spAutoFit/>
          </a:bodyPr>
          <a:lstStyle/>
          <a:p>
            <a:pPr algn="ctr"/>
            <a:r>
              <a:rPr kumimoji="1" lang="en-US" altLang="zh-CN" dirty="0" err="1"/>
              <a:t>ifun</a:t>
            </a:r>
            <a:endParaRPr kumimoji="1" lang="en-US" altLang="zh-CN" dirty="0"/>
          </a:p>
        </p:txBody>
      </p:sp>
      <p:cxnSp>
        <p:nvCxnSpPr>
          <p:cNvPr id="43" name="Elbow Connector 42">
            <a:extLst>
              <a:ext uri="{FF2B5EF4-FFF2-40B4-BE49-F238E27FC236}">
                <a16:creationId xmlns:a16="http://schemas.microsoft.com/office/drawing/2014/main" id="{35E227CF-23F9-7442-95E1-B15DFAF389E2}"/>
              </a:ext>
            </a:extLst>
          </p:cNvPr>
          <p:cNvCxnSpPr>
            <a:cxnSpLocks/>
            <a:stCxn id="42" idx="3"/>
          </p:cNvCxnSpPr>
          <p:nvPr/>
        </p:nvCxnSpPr>
        <p:spPr>
          <a:xfrm flipV="1">
            <a:off x="2149311" y="2805969"/>
            <a:ext cx="6023728" cy="2714858"/>
          </a:xfrm>
          <a:prstGeom prst="bentConnector3">
            <a:avLst>
              <a:gd name="adj1" fmla="val 100078"/>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4D9959FF-085E-9640-A5BE-D91999C9CF5E}"/>
              </a:ext>
            </a:extLst>
          </p:cNvPr>
          <p:cNvSpPr/>
          <p:nvPr/>
        </p:nvSpPr>
        <p:spPr>
          <a:xfrm>
            <a:off x="7077144" y="2378530"/>
            <a:ext cx="1668673" cy="411279"/>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ALU fun.</a:t>
            </a:r>
          </a:p>
        </p:txBody>
      </p:sp>
      <p:cxnSp>
        <p:nvCxnSpPr>
          <p:cNvPr id="63" name="Straight Arrow Connector 62">
            <a:extLst>
              <a:ext uri="{FF2B5EF4-FFF2-40B4-BE49-F238E27FC236}">
                <a16:creationId xmlns:a16="http://schemas.microsoft.com/office/drawing/2014/main" id="{6B029670-938A-7242-B0CE-56B639E24EC1}"/>
              </a:ext>
            </a:extLst>
          </p:cNvPr>
          <p:cNvCxnSpPr>
            <a:cxnSpLocks/>
            <a:stCxn id="2" idx="0"/>
            <a:endCxn id="66" idx="2"/>
          </p:cNvCxnSpPr>
          <p:nvPr/>
        </p:nvCxnSpPr>
        <p:spPr>
          <a:xfrm flipH="1" flipV="1">
            <a:off x="5235593" y="1218039"/>
            <a:ext cx="1702" cy="1160492"/>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EE6CCA47-53CF-144D-9208-578D269912B5}"/>
              </a:ext>
            </a:extLst>
          </p:cNvPr>
          <p:cNvSpPr txBox="1"/>
          <p:nvPr/>
        </p:nvSpPr>
        <p:spPr>
          <a:xfrm>
            <a:off x="4955003" y="848707"/>
            <a:ext cx="561179" cy="369332"/>
          </a:xfrm>
          <a:prstGeom prst="rect">
            <a:avLst/>
          </a:prstGeom>
          <a:noFill/>
        </p:spPr>
        <p:txBody>
          <a:bodyPr wrap="none" rtlCol="0">
            <a:spAutoFit/>
          </a:bodyPr>
          <a:lstStyle/>
          <a:p>
            <a:r>
              <a:rPr kumimoji="1" lang="en-US" altLang="zh-CN" dirty="0" err="1"/>
              <a:t>valE</a:t>
            </a:r>
            <a:endParaRPr kumimoji="1" lang="en-US" altLang="zh-CN" dirty="0"/>
          </a:p>
        </p:txBody>
      </p:sp>
      <p:cxnSp>
        <p:nvCxnSpPr>
          <p:cNvPr id="69" name="Straight Arrow Connector 68">
            <a:extLst>
              <a:ext uri="{FF2B5EF4-FFF2-40B4-BE49-F238E27FC236}">
                <a16:creationId xmlns:a16="http://schemas.microsoft.com/office/drawing/2014/main" id="{5519F40C-3761-E646-B6D4-36E97786F325}"/>
              </a:ext>
            </a:extLst>
          </p:cNvPr>
          <p:cNvCxnSpPr>
            <a:cxnSpLocks/>
            <a:stCxn id="41" idx="0"/>
            <a:endCxn id="75" idx="2"/>
          </p:cNvCxnSpPr>
          <p:nvPr/>
        </p:nvCxnSpPr>
        <p:spPr>
          <a:xfrm flipV="1">
            <a:off x="3066898" y="2789568"/>
            <a:ext cx="0" cy="684549"/>
          </a:xfrm>
          <a:prstGeom prst="straightConnector1">
            <a:avLst/>
          </a:prstGeom>
          <a:ln w="9525" cap="rnd">
            <a:prstDash val="lgDash"/>
            <a:round/>
            <a:headEnd type="none"/>
            <a:tailEnd type="triangle"/>
          </a:ln>
        </p:spPr>
        <p:style>
          <a:lnRef idx="2">
            <a:schemeClr val="dk1"/>
          </a:lnRef>
          <a:fillRef idx="0">
            <a:schemeClr val="dk1"/>
          </a:fillRef>
          <a:effectRef idx="1">
            <a:schemeClr val="dk1"/>
          </a:effectRef>
          <a:fontRef idx="minor">
            <a:schemeClr val="tx1"/>
          </a:fontRef>
        </p:style>
      </p:cxnSp>
      <p:sp>
        <p:nvSpPr>
          <p:cNvPr id="75" name="Rectangle 74">
            <a:extLst>
              <a:ext uri="{FF2B5EF4-FFF2-40B4-BE49-F238E27FC236}">
                <a16:creationId xmlns:a16="http://schemas.microsoft.com/office/drawing/2014/main" id="{35C1B019-AE7E-5E4C-9B1D-C326DF1ED8C7}"/>
              </a:ext>
            </a:extLst>
          </p:cNvPr>
          <p:cNvSpPr/>
          <p:nvPr/>
        </p:nvSpPr>
        <p:spPr>
          <a:xfrm>
            <a:off x="2742396" y="2378290"/>
            <a:ext cx="649003" cy="41127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CC</a:t>
            </a:r>
            <a:endParaRPr kumimoji="1" lang="zh-CN" altLang="en-US" dirty="0">
              <a:solidFill>
                <a:sysClr val="windowText" lastClr="000000"/>
              </a:solidFill>
            </a:endParaRPr>
          </a:p>
        </p:txBody>
      </p:sp>
      <p:cxnSp>
        <p:nvCxnSpPr>
          <p:cNvPr id="81" name="Straight Arrow Connector 80">
            <a:extLst>
              <a:ext uri="{FF2B5EF4-FFF2-40B4-BE49-F238E27FC236}">
                <a16:creationId xmlns:a16="http://schemas.microsoft.com/office/drawing/2014/main" id="{9460E0DD-1339-6347-B923-5E77042B418E}"/>
              </a:ext>
            </a:extLst>
          </p:cNvPr>
          <p:cNvCxnSpPr>
            <a:cxnSpLocks/>
            <a:stCxn id="2" idx="1"/>
            <a:endCxn id="75" idx="3"/>
          </p:cNvCxnSpPr>
          <p:nvPr/>
        </p:nvCxnSpPr>
        <p:spPr>
          <a:xfrm flipH="1" flipV="1">
            <a:off x="3391399" y="2583929"/>
            <a:ext cx="1038953" cy="241"/>
          </a:xfrm>
          <a:prstGeom prst="straightConnector1">
            <a:avLst/>
          </a:prstGeom>
          <a:ln w="19050" cap="rnd">
            <a:round/>
            <a:headEnd type="none"/>
            <a:tailEnd type="triangle"/>
          </a:ln>
        </p:spPr>
        <p:style>
          <a:lnRef idx="2">
            <a:schemeClr val="dk1"/>
          </a:lnRef>
          <a:fillRef idx="0">
            <a:schemeClr val="dk1"/>
          </a:fillRef>
          <a:effectRef idx="1">
            <a:schemeClr val="dk1"/>
          </a:effectRef>
          <a:fontRef idx="minor">
            <a:schemeClr val="tx1"/>
          </a:fontRef>
        </p:style>
      </p:cxnSp>
      <p:sp>
        <p:nvSpPr>
          <p:cNvPr id="84" name="TextBox 83">
            <a:extLst>
              <a:ext uri="{FF2B5EF4-FFF2-40B4-BE49-F238E27FC236}">
                <a16:creationId xmlns:a16="http://schemas.microsoft.com/office/drawing/2014/main" id="{38C343AB-092D-B247-BF27-743D4FDB031C}"/>
              </a:ext>
            </a:extLst>
          </p:cNvPr>
          <p:cNvSpPr txBox="1"/>
          <p:nvPr/>
        </p:nvSpPr>
        <p:spPr>
          <a:xfrm>
            <a:off x="2315588" y="2947176"/>
            <a:ext cx="776559" cy="369332"/>
          </a:xfrm>
          <a:prstGeom prst="rect">
            <a:avLst/>
          </a:prstGeom>
          <a:noFill/>
        </p:spPr>
        <p:txBody>
          <a:bodyPr wrap="none" rtlCol="0">
            <a:spAutoFit/>
          </a:bodyPr>
          <a:lstStyle/>
          <a:p>
            <a:r>
              <a:rPr kumimoji="1" lang="en-US" altLang="zh-CN" dirty="0" err="1"/>
              <a:t>set_cc</a:t>
            </a:r>
            <a:endParaRPr kumimoji="1" lang="zh-CN" altLang="en-US" dirty="0"/>
          </a:p>
        </p:txBody>
      </p:sp>
      <p:cxnSp>
        <p:nvCxnSpPr>
          <p:cNvPr id="89" name="Straight Arrow Connector 88">
            <a:extLst>
              <a:ext uri="{FF2B5EF4-FFF2-40B4-BE49-F238E27FC236}">
                <a16:creationId xmlns:a16="http://schemas.microsoft.com/office/drawing/2014/main" id="{C2B6BC24-018A-7E46-8284-25DA9D03DDD3}"/>
              </a:ext>
            </a:extLst>
          </p:cNvPr>
          <p:cNvCxnSpPr>
            <a:cxnSpLocks/>
            <a:stCxn id="42" idx="0"/>
            <a:endCxn id="103" idx="2"/>
          </p:cNvCxnSpPr>
          <p:nvPr/>
        </p:nvCxnSpPr>
        <p:spPr>
          <a:xfrm flipV="1">
            <a:off x="1862844" y="1748451"/>
            <a:ext cx="0" cy="3587710"/>
          </a:xfrm>
          <a:prstGeom prst="straightConnector1">
            <a:avLst/>
          </a:prstGeom>
          <a:ln w="19050" cap="rnd">
            <a:round/>
            <a:headEnd type="none"/>
            <a:tailEnd type="triangle"/>
          </a:ln>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EFB7B91C-4B25-BC4C-8DE7-0E6A3CD05A9D}"/>
              </a:ext>
            </a:extLst>
          </p:cNvPr>
          <p:cNvCxnSpPr>
            <a:cxnSpLocks/>
            <a:stCxn id="48" idx="1"/>
            <a:endCxn id="2" idx="3"/>
          </p:cNvCxnSpPr>
          <p:nvPr/>
        </p:nvCxnSpPr>
        <p:spPr>
          <a:xfrm flipH="1">
            <a:off x="6044237" y="2584170"/>
            <a:ext cx="1032907" cy="0"/>
          </a:xfrm>
          <a:prstGeom prst="straightConnector1">
            <a:avLst/>
          </a:prstGeom>
          <a:ln w="19050" cap="rnd">
            <a:round/>
            <a:headEnd type="none"/>
            <a:tailEnd type="triangle"/>
          </a:ln>
        </p:spPr>
        <p:style>
          <a:lnRef idx="2">
            <a:schemeClr val="dk1"/>
          </a:lnRef>
          <a:fillRef idx="0">
            <a:schemeClr val="dk1"/>
          </a:fillRef>
          <a:effectRef idx="1">
            <a:schemeClr val="dk1"/>
          </a:effectRef>
          <a:fontRef idx="minor">
            <a:schemeClr val="tx1"/>
          </a:fontRef>
        </p:style>
      </p:cxnSp>
      <p:sp>
        <p:nvSpPr>
          <p:cNvPr id="103" name="Rectangle 102">
            <a:extLst>
              <a:ext uri="{FF2B5EF4-FFF2-40B4-BE49-F238E27FC236}">
                <a16:creationId xmlns:a16="http://schemas.microsoft.com/office/drawing/2014/main" id="{D4E6FDAC-AAA2-2C45-BFF7-22AA1FA07C19}"/>
              </a:ext>
            </a:extLst>
          </p:cNvPr>
          <p:cNvSpPr/>
          <p:nvPr/>
        </p:nvSpPr>
        <p:spPr>
          <a:xfrm>
            <a:off x="1477702" y="1337173"/>
            <a:ext cx="770284" cy="411278"/>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rPr>
              <a:t>Cond</a:t>
            </a:r>
            <a:endParaRPr kumimoji="1" lang="zh-CN" altLang="en-US" dirty="0">
              <a:solidFill>
                <a:schemeClr val="accent5"/>
              </a:solidFill>
            </a:endParaRPr>
          </a:p>
        </p:txBody>
      </p:sp>
      <p:cxnSp>
        <p:nvCxnSpPr>
          <p:cNvPr id="106" name="Elbow Connector 105">
            <a:extLst>
              <a:ext uri="{FF2B5EF4-FFF2-40B4-BE49-F238E27FC236}">
                <a16:creationId xmlns:a16="http://schemas.microsoft.com/office/drawing/2014/main" id="{696A40F6-BA0B-254B-BC3F-C9FF51D66682}"/>
              </a:ext>
            </a:extLst>
          </p:cNvPr>
          <p:cNvCxnSpPr>
            <a:cxnSpLocks/>
            <a:stCxn id="75" idx="0"/>
            <a:endCxn id="103" idx="3"/>
          </p:cNvCxnSpPr>
          <p:nvPr/>
        </p:nvCxnSpPr>
        <p:spPr>
          <a:xfrm rot="16200000" flipV="1">
            <a:off x="2239703" y="1551095"/>
            <a:ext cx="835478" cy="818912"/>
          </a:xfrm>
          <a:prstGeom prst="bentConnector2">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126B0EA3-2265-894C-80F6-0B42C5622822}"/>
              </a:ext>
            </a:extLst>
          </p:cNvPr>
          <p:cNvCxnSpPr>
            <a:cxnSpLocks/>
            <a:stCxn id="103" idx="0"/>
            <a:endCxn id="112" idx="2"/>
          </p:cNvCxnSpPr>
          <p:nvPr/>
        </p:nvCxnSpPr>
        <p:spPr>
          <a:xfrm flipV="1">
            <a:off x="1862844" y="788386"/>
            <a:ext cx="0" cy="548787"/>
          </a:xfrm>
          <a:prstGeom prst="straightConnector1">
            <a:avLst/>
          </a:prstGeom>
          <a:ln w="9525" cap="rnd">
            <a:prstDash val="lgDash"/>
            <a:round/>
            <a:headEnd type="none"/>
            <a:tailEnd type="triangle"/>
          </a:ln>
        </p:spPr>
        <p:style>
          <a:lnRef idx="2">
            <a:schemeClr val="dk1"/>
          </a:lnRef>
          <a:fillRef idx="0">
            <a:schemeClr val="dk1"/>
          </a:fillRef>
          <a:effectRef idx="1">
            <a:schemeClr val="dk1"/>
          </a:effectRef>
          <a:fontRef idx="minor">
            <a:schemeClr val="tx1"/>
          </a:fontRef>
        </p:style>
      </p:cxnSp>
      <p:sp>
        <p:nvSpPr>
          <p:cNvPr id="112" name="TextBox 111">
            <a:extLst>
              <a:ext uri="{FF2B5EF4-FFF2-40B4-BE49-F238E27FC236}">
                <a16:creationId xmlns:a16="http://schemas.microsoft.com/office/drawing/2014/main" id="{AB2B6B7D-F6F2-0E4F-B6E8-B1A36FD68105}"/>
              </a:ext>
            </a:extLst>
          </p:cNvPr>
          <p:cNvSpPr txBox="1"/>
          <p:nvPr/>
        </p:nvSpPr>
        <p:spPr>
          <a:xfrm>
            <a:off x="1586967" y="419054"/>
            <a:ext cx="551754" cy="369332"/>
          </a:xfrm>
          <a:prstGeom prst="rect">
            <a:avLst/>
          </a:prstGeom>
          <a:noFill/>
        </p:spPr>
        <p:txBody>
          <a:bodyPr wrap="none" rtlCol="0">
            <a:spAutoFit/>
          </a:bodyPr>
          <a:lstStyle/>
          <a:p>
            <a:r>
              <a:rPr kumimoji="1" lang="en-US" altLang="zh-CN" dirty="0" err="1"/>
              <a:t>Cnd</a:t>
            </a:r>
            <a:endParaRPr kumimoji="1" lang="zh-CN" altLang="en-US" dirty="0"/>
          </a:p>
        </p:txBody>
      </p:sp>
      <p:cxnSp>
        <p:nvCxnSpPr>
          <p:cNvPr id="53" name="Straight Arrow Connector 52">
            <a:extLst>
              <a:ext uri="{FF2B5EF4-FFF2-40B4-BE49-F238E27FC236}">
                <a16:creationId xmlns:a16="http://schemas.microsoft.com/office/drawing/2014/main" id="{3B0DF23A-FA3B-9646-AA79-6969015A13C3}"/>
              </a:ext>
            </a:extLst>
          </p:cNvPr>
          <p:cNvCxnSpPr>
            <a:cxnSpLocks/>
            <a:stCxn id="35" idx="3"/>
          </p:cNvCxnSpPr>
          <p:nvPr/>
        </p:nvCxnSpPr>
        <p:spPr>
          <a:xfrm>
            <a:off x="1084530" y="4805904"/>
            <a:ext cx="1982368" cy="0"/>
          </a:xfrm>
          <a:prstGeom prst="straightConnector1">
            <a:avLst/>
          </a:prstGeom>
          <a:ln w="19050" cap="rnd">
            <a:round/>
            <a:headEnd type="none"/>
            <a:tailEnd type="non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86963F8B-D4B8-1143-8DAA-4E88AFA7CFB2}"/>
              </a:ext>
            </a:extLst>
          </p:cNvPr>
          <p:cNvCxnSpPr>
            <a:cxnSpLocks/>
          </p:cNvCxnSpPr>
          <p:nvPr/>
        </p:nvCxnSpPr>
        <p:spPr>
          <a:xfrm>
            <a:off x="3092147" y="4805904"/>
            <a:ext cx="4819333" cy="0"/>
          </a:xfrm>
          <a:prstGeom prst="straightConnector1">
            <a:avLst/>
          </a:prstGeom>
          <a:ln w="19050" cap="rnd">
            <a:round/>
            <a:headEnd type="none"/>
            <a:tailEnd type="non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61DF5618-1FAA-8F44-BC82-410B62E9AE51}"/>
              </a:ext>
            </a:extLst>
          </p:cNvPr>
          <p:cNvCxnSpPr>
            <a:cxnSpLocks/>
            <a:stCxn id="48" idx="2"/>
          </p:cNvCxnSpPr>
          <p:nvPr/>
        </p:nvCxnSpPr>
        <p:spPr>
          <a:xfrm flipH="1">
            <a:off x="7911480" y="2789809"/>
            <a:ext cx="1" cy="2016095"/>
          </a:xfrm>
          <a:prstGeom prst="straightConnector1">
            <a:avLst/>
          </a:prstGeom>
          <a:ln w="19050" cap="rnd">
            <a:round/>
            <a:headEnd type="triangle"/>
            <a:tailEnd type="non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8E8507A7-FB37-194C-BDCD-EDE9C7665358}"/>
              </a:ext>
            </a:extLst>
          </p:cNvPr>
          <p:cNvSpPr txBox="1"/>
          <p:nvPr/>
        </p:nvSpPr>
        <p:spPr>
          <a:xfrm>
            <a:off x="5809968" y="1890556"/>
            <a:ext cx="6447471" cy="369332"/>
          </a:xfrm>
          <a:prstGeom prst="rect">
            <a:avLst/>
          </a:prstGeom>
          <a:noFill/>
        </p:spPr>
        <p:txBody>
          <a:bodyPr wrap="none" rtlCol="0">
            <a:spAutoFit/>
          </a:bodyPr>
          <a:lstStyle/>
          <a:p>
            <a:r>
              <a:rPr kumimoji="1" lang="en-US" altLang="zh-CN" dirty="0"/>
              <a:t>ALU B</a:t>
            </a:r>
            <a:r>
              <a:rPr kumimoji="1" lang="zh-CN" altLang="en-US" dirty="0"/>
              <a:t>的输出可以是</a:t>
            </a:r>
            <a:r>
              <a:rPr kumimoji="1" lang="en-US" altLang="zh-CN" dirty="0" err="1"/>
              <a:t>valB</a:t>
            </a:r>
            <a:r>
              <a:rPr kumimoji="1" lang="en-US" altLang="zh-CN" dirty="0"/>
              <a:t>, 0</a:t>
            </a:r>
            <a:r>
              <a:rPr kumimoji="1" lang="zh-CN" altLang="en-US" dirty="0"/>
              <a:t>，</a:t>
            </a:r>
            <a:r>
              <a:rPr kumimoji="1" lang="en-US" altLang="zh-CN" dirty="0"/>
              <a:t>ALU</a:t>
            </a:r>
            <a:r>
              <a:rPr kumimoji="1" lang="zh-CN" altLang="en-US" dirty="0"/>
              <a:t> </a:t>
            </a:r>
            <a:r>
              <a:rPr kumimoji="1" lang="en-US" altLang="zh-CN" dirty="0"/>
              <a:t>A</a:t>
            </a:r>
            <a:r>
              <a:rPr kumimoji="1" lang="zh-CN" altLang="en-US" dirty="0"/>
              <a:t>的输出可以是</a:t>
            </a:r>
            <a:r>
              <a:rPr kumimoji="1" lang="en-US" altLang="zh-CN" dirty="0" err="1"/>
              <a:t>valA</a:t>
            </a:r>
            <a:r>
              <a:rPr kumimoji="1" lang="en-US" altLang="zh-CN" dirty="0"/>
              <a:t>, </a:t>
            </a:r>
            <a:r>
              <a:rPr kumimoji="1" lang="en-US" altLang="zh-CN" dirty="0" err="1"/>
              <a:t>valC</a:t>
            </a:r>
            <a:r>
              <a:rPr kumimoji="1" lang="en-US" altLang="zh-CN" dirty="0"/>
              <a:t>, +8, -8</a:t>
            </a:r>
            <a:endParaRPr kumimoji="1" lang="zh-CN" altLang="en-US" dirty="0"/>
          </a:p>
        </p:txBody>
      </p:sp>
      <p:pic>
        <p:nvPicPr>
          <p:cNvPr id="17" name="Picture 16">
            <a:extLst>
              <a:ext uri="{FF2B5EF4-FFF2-40B4-BE49-F238E27FC236}">
                <a16:creationId xmlns:a16="http://schemas.microsoft.com/office/drawing/2014/main" id="{88DC64FF-52A2-D445-BAAA-7E8E96D59EED}"/>
              </a:ext>
            </a:extLst>
          </p:cNvPr>
          <p:cNvPicPr>
            <a:picLocks noChangeAspect="1"/>
          </p:cNvPicPr>
          <p:nvPr/>
        </p:nvPicPr>
        <p:blipFill>
          <a:blip r:embed="rId2"/>
          <a:stretch>
            <a:fillRect/>
          </a:stretch>
        </p:blipFill>
        <p:spPr>
          <a:xfrm>
            <a:off x="6831573" y="2378290"/>
            <a:ext cx="4152900" cy="3416300"/>
          </a:xfrm>
          <a:prstGeom prst="rect">
            <a:avLst/>
          </a:prstGeom>
        </p:spPr>
      </p:pic>
      <p:sp>
        <p:nvSpPr>
          <p:cNvPr id="49" name="TextBox 48">
            <a:extLst>
              <a:ext uri="{FF2B5EF4-FFF2-40B4-BE49-F238E27FC236}">
                <a16:creationId xmlns:a16="http://schemas.microsoft.com/office/drawing/2014/main" id="{40770E5D-CD0B-CE41-9EC4-949FE51E55BB}"/>
              </a:ext>
            </a:extLst>
          </p:cNvPr>
          <p:cNvSpPr txBox="1"/>
          <p:nvPr/>
        </p:nvSpPr>
        <p:spPr>
          <a:xfrm>
            <a:off x="4668802" y="2843040"/>
            <a:ext cx="450123" cy="830997"/>
          </a:xfrm>
          <a:prstGeom prst="rect">
            <a:avLst/>
          </a:prstGeom>
          <a:noFill/>
        </p:spPr>
        <p:txBody>
          <a:bodyPr wrap="none" rtlCol="0">
            <a:spAutoFit/>
          </a:bodyPr>
          <a:lstStyle/>
          <a:p>
            <a:r>
              <a:rPr kumimoji="1" lang="en-US" altLang="zh-CN" sz="1200" dirty="0" err="1">
                <a:solidFill>
                  <a:schemeClr val="accent6"/>
                </a:solidFill>
              </a:rPr>
              <a:t>valA</a:t>
            </a:r>
            <a:endParaRPr kumimoji="1" lang="en-US" altLang="zh-CN" sz="1200" dirty="0">
              <a:solidFill>
                <a:schemeClr val="accent6"/>
              </a:solidFill>
            </a:endParaRPr>
          </a:p>
          <a:p>
            <a:r>
              <a:rPr kumimoji="1" lang="en-US" altLang="zh-CN" sz="1200" dirty="0" err="1">
                <a:solidFill>
                  <a:schemeClr val="accent6"/>
                </a:solidFill>
              </a:rPr>
              <a:t>valC</a:t>
            </a:r>
            <a:endParaRPr kumimoji="1" lang="en-US" altLang="zh-CN" sz="1200" dirty="0">
              <a:solidFill>
                <a:schemeClr val="accent6"/>
              </a:solidFill>
            </a:endParaRPr>
          </a:p>
          <a:p>
            <a:r>
              <a:rPr kumimoji="1" lang="en-US" altLang="zh-CN" sz="1200" dirty="0">
                <a:solidFill>
                  <a:schemeClr val="accent6"/>
                </a:solidFill>
              </a:rPr>
              <a:t>8</a:t>
            </a:r>
          </a:p>
          <a:p>
            <a:r>
              <a:rPr kumimoji="1" lang="en-US" altLang="zh-CN" sz="1200" dirty="0">
                <a:solidFill>
                  <a:schemeClr val="accent6"/>
                </a:solidFill>
              </a:rPr>
              <a:t>-8</a:t>
            </a:r>
            <a:endParaRPr kumimoji="1" lang="zh-CN" altLang="en-US" sz="1200" dirty="0">
              <a:solidFill>
                <a:schemeClr val="accent6"/>
              </a:solidFill>
            </a:endParaRPr>
          </a:p>
        </p:txBody>
      </p:sp>
      <p:sp>
        <p:nvSpPr>
          <p:cNvPr id="51" name="TextBox 50">
            <a:extLst>
              <a:ext uri="{FF2B5EF4-FFF2-40B4-BE49-F238E27FC236}">
                <a16:creationId xmlns:a16="http://schemas.microsoft.com/office/drawing/2014/main" id="{1F94243E-31AB-E84A-8801-FF9C0E7E7327}"/>
              </a:ext>
            </a:extLst>
          </p:cNvPr>
          <p:cNvSpPr txBox="1"/>
          <p:nvPr/>
        </p:nvSpPr>
        <p:spPr>
          <a:xfrm>
            <a:off x="5848348" y="2843039"/>
            <a:ext cx="443711" cy="461665"/>
          </a:xfrm>
          <a:prstGeom prst="rect">
            <a:avLst/>
          </a:prstGeom>
          <a:noFill/>
        </p:spPr>
        <p:txBody>
          <a:bodyPr wrap="none" rtlCol="0">
            <a:spAutoFit/>
          </a:bodyPr>
          <a:lstStyle/>
          <a:p>
            <a:r>
              <a:rPr kumimoji="1" lang="en-US" altLang="zh-CN" sz="1200" dirty="0" err="1">
                <a:solidFill>
                  <a:schemeClr val="accent6"/>
                </a:solidFill>
              </a:rPr>
              <a:t>valB</a:t>
            </a:r>
            <a:endParaRPr kumimoji="1" lang="en-US" altLang="zh-CN" sz="1200" dirty="0">
              <a:solidFill>
                <a:schemeClr val="accent6"/>
              </a:solidFill>
            </a:endParaRPr>
          </a:p>
          <a:p>
            <a:r>
              <a:rPr kumimoji="1" lang="en-US" altLang="zh-CN" sz="1200" dirty="0">
                <a:solidFill>
                  <a:schemeClr val="accent6"/>
                </a:solidFill>
              </a:rPr>
              <a:t>0</a:t>
            </a:r>
          </a:p>
        </p:txBody>
      </p:sp>
      <p:pic>
        <p:nvPicPr>
          <p:cNvPr id="18" name="Picture 17">
            <a:extLst>
              <a:ext uri="{FF2B5EF4-FFF2-40B4-BE49-F238E27FC236}">
                <a16:creationId xmlns:a16="http://schemas.microsoft.com/office/drawing/2014/main" id="{0AEE2111-D5CE-6C49-B145-042D6E225C8E}"/>
              </a:ext>
            </a:extLst>
          </p:cNvPr>
          <p:cNvPicPr>
            <a:picLocks noChangeAspect="1"/>
          </p:cNvPicPr>
          <p:nvPr/>
        </p:nvPicPr>
        <p:blipFill rotWithShape="1">
          <a:blip r:embed="rId3"/>
          <a:srcRect b="16741"/>
          <a:stretch/>
        </p:blipFill>
        <p:spPr>
          <a:xfrm>
            <a:off x="9349344" y="2319420"/>
            <a:ext cx="2095500" cy="1067966"/>
          </a:xfrm>
          <a:prstGeom prst="rect">
            <a:avLst/>
          </a:prstGeom>
        </p:spPr>
      </p:pic>
      <p:sp>
        <p:nvSpPr>
          <p:cNvPr id="52" name="TextBox 51">
            <a:extLst>
              <a:ext uri="{FF2B5EF4-FFF2-40B4-BE49-F238E27FC236}">
                <a16:creationId xmlns:a16="http://schemas.microsoft.com/office/drawing/2014/main" id="{0065D21A-0F0F-A743-98CF-37B11FB7B487}"/>
              </a:ext>
            </a:extLst>
          </p:cNvPr>
          <p:cNvSpPr txBox="1"/>
          <p:nvPr/>
        </p:nvSpPr>
        <p:spPr>
          <a:xfrm>
            <a:off x="5846632" y="1893294"/>
            <a:ext cx="3829895" cy="369332"/>
          </a:xfrm>
          <a:prstGeom prst="rect">
            <a:avLst/>
          </a:prstGeom>
          <a:noFill/>
        </p:spPr>
        <p:txBody>
          <a:bodyPr wrap="none" rtlCol="0">
            <a:spAutoFit/>
          </a:bodyPr>
          <a:lstStyle/>
          <a:p>
            <a:r>
              <a:rPr kumimoji="1" lang="zh-CN" altLang="en-US" dirty="0">
                <a:latin typeface="Courier New" panose="02070309020205020404" pitchFamily="49" charset="0"/>
                <a:ea typeface="SimHei" panose="02010609060101010101" pitchFamily="49" charset="-122"/>
                <a:cs typeface="Courier New" panose="02070309020205020404" pitchFamily="49" charset="0"/>
              </a:rPr>
              <a:t>除了</a:t>
            </a:r>
            <a:r>
              <a:rPr kumimoji="1" lang="en-US" altLang="zh-CN" dirty="0" err="1">
                <a:latin typeface="Courier New" panose="02070309020205020404" pitchFamily="49" charset="0"/>
                <a:ea typeface="SimHei" panose="02010609060101010101" pitchFamily="49" charset="-122"/>
                <a:cs typeface="Courier New" panose="02070309020205020404" pitchFamily="49" charset="0"/>
              </a:rPr>
              <a:t>OPq</a:t>
            </a:r>
            <a:r>
              <a:rPr kumimoji="1" lang="zh-CN" altLang="en-US" dirty="0">
                <a:latin typeface="Courier New" panose="02070309020205020404" pitchFamily="49" charset="0"/>
                <a:ea typeface="SimHei" panose="02010609060101010101" pitchFamily="49" charset="-122"/>
                <a:cs typeface="Courier New" panose="02070309020205020404" pitchFamily="49" charset="0"/>
              </a:rPr>
              <a:t>以外，其他指令</a:t>
            </a:r>
            <a:r>
              <a:rPr kumimoji="1" lang="zh-CN" altLang="en-CN" dirty="0">
                <a:latin typeface="Courier New" panose="02070309020205020404" pitchFamily="49" charset="0"/>
                <a:ea typeface="SimHei" panose="02010609060101010101" pitchFamily="49" charset="-122"/>
                <a:cs typeface="Courier New" panose="02070309020205020404" pitchFamily="49" charset="0"/>
              </a:rPr>
              <a:t>都只做</a:t>
            </a:r>
            <a:r>
              <a:rPr kumimoji="1" lang="zh-CN" altLang="en-US" dirty="0">
                <a:latin typeface="Courier New" panose="02070309020205020404" pitchFamily="49" charset="0"/>
                <a:ea typeface="SimHei" panose="02010609060101010101" pitchFamily="49" charset="-122"/>
                <a:cs typeface="Courier New" panose="02070309020205020404" pitchFamily="49" charset="0"/>
              </a:rPr>
              <a:t>加法</a:t>
            </a:r>
          </a:p>
        </p:txBody>
      </p:sp>
      <p:pic>
        <p:nvPicPr>
          <p:cNvPr id="21" name="Picture 20">
            <a:extLst>
              <a:ext uri="{FF2B5EF4-FFF2-40B4-BE49-F238E27FC236}">
                <a16:creationId xmlns:a16="http://schemas.microsoft.com/office/drawing/2014/main" id="{23290F0F-7D17-E642-A4E9-DC90232A34E7}"/>
              </a:ext>
            </a:extLst>
          </p:cNvPr>
          <p:cNvPicPr>
            <a:picLocks noChangeAspect="1"/>
          </p:cNvPicPr>
          <p:nvPr/>
        </p:nvPicPr>
        <p:blipFill>
          <a:blip r:embed="rId4"/>
          <a:stretch>
            <a:fillRect/>
          </a:stretch>
        </p:blipFill>
        <p:spPr>
          <a:xfrm>
            <a:off x="5936572" y="-18556"/>
            <a:ext cx="6124072" cy="1968621"/>
          </a:xfrm>
          <a:prstGeom prst="rect">
            <a:avLst/>
          </a:prstGeom>
        </p:spPr>
      </p:pic>
      <p:pic>
        <p:nvPicPr>
          <p:cNvPr id="22" name="Picture 21">
            <a:extLst>
              <a:ext uri="{FF2B5EF4-FFF2-40B4-BE49-F238E27FC236}">
                <a16:creationId xmlns:a16="http://schemas.microsoft.com/office/drawing/2014/main" id="{568349DB-2387-1444-B07A-550FD36A2A9F}"/>
              </a:ext>
            </a:extLst>
          </p:cNvPr>
          <p:cNvPicPr>
            <a:picLocks noChangeAspect="1"/>
          </p:cNvPicPr>
          <p:nvPr/>
        </p:nvPicPr>
        <p:blipFill>
          <a:blip r:embed="rId5"/>
          <a:stretch>
            <a:fillRect/>
          </a:stretch>
        </p:blipFill>
        <p:spPr>
          <a:xfrm>
            <a:off x="5936572" y="378436"/>
            <a:ext cx="5920662" cy="709006"/>
          </a:xfrm>
          <a:prstGeom prst="rect">
            <a:avLst/>
          </a:prstGeom>
        </p:spPr>
      </p:pic>
      <p:sp>
        <p:nvSpPr>
          <p:cNvPr id="56" name="TextBox 55">
            <a:extLst>
              <a:ext uri="{FF2B5EF4-FFF2-40B4-BE49-F238E27FC236}">
                <a16:creationId xmlns:a16="http://schemas.microsoft.com/office/drawing/2014/main" id="{9528889A-8338-D140-8764-D88EEF80F1BD}"/>
              </a:ext>
            </a:extLst>
          </p:cNvPr>
          <p:cNvSpPr txBox="1"/>
          <p:nvPr/>
        </p:nvSpPr>
        <p:spPr>
          <a:xfrm>
            <a:off x="5850032" y="1130861"/>
            <a:ext cx="5993949" cy="369332"/>
          </a:xfrm>
          <a:prstGeom prst="rect">
            <a:avLst/>
          </a:prstGeom>
          <a:noFill/>
        </p:spPr>
        <p:txBody>
          <a:bodyPr wrap="none" rtlCol="0">
            <a:spAutoFit/>
          </a:bodyPr>
          <a:lstStyle/>
          <a:p>
            <a:r>
              <a:rPr kumimoji="1" lang="zh-CN" altLang="en-US" dirty="0">
                <a:latin typeface="Courier New" panose="02070309020205020404" pitchFamily="49" charset="0"/>
                <a:ea typeface="SimHei" panose="02010609060101010101" pitchFamily="49" charset="-122"/>
                <a:cs typeface="Courier New" panose="02070309020205020404" pitchFamily="49" charset="0"/>
              </a:rPr>
              <a:t>只有</a:t>
            </a:r>
            <a:r>
              <a:rPr kumimoji="1" lang="en-US" altLang="zh-CN" dirty="0" err="1">
                <a:latin typeface="Courier New" panose="02070309020205020404" pitchFamily="49" charset="0"/>
                <a:ea typeface="SimHei" panose="02010609060101010101" pitchFamily="49" charset="-122"/>
                <a:cs typeface="Courier New" panose="02070309020205020404" pitchFamily="49" charset="0"/>
              </a:rPr>
              <a:t>OPq</a:t>
            </a:r>
            <a:r>
              <a:rPr kumimoji="1" lang="zh-CN" altLang="en-US" dirty="0">
                <a:latin typeface="Courier New" panose="02070309020205020404" pitchFamily="49" charset="0"/>
                <a:ea typeface="SimHei" panose="02010609060101010101" pitchFamily="49" charset="-122"/>
                <a:cs typeface="Courier New" panose="02070309020205020404" pitchFamily="49" charset="0"/>
              </a:rPr>
              <a:t>需要设置条件码；</a:t>
            </a:r>
            <a:r>
              <a:rPr kumimoji="1" lang="en-US" altLang="zh-CN" dirty="0" err="1">
                <a:latin typeface="Courier New" panose="02070309020205020404" pitchFamily="49" charset="0"/>
                <a:ea typeface="SimHei" panose="02010609060101010101" pitchFamily="49" charset="-122"/>
                <a:cs typeface="Courier New" panose="02070309020205020404" pitchFamily="49" charset="0"/>
              </a:rPr>
              <a:t>cmovXX</a:t>
            </a:r>
            <a:r>
              <a:rPr kumimoji="1" lang="zh-CN" altLang="en-US" dirty="0">
                <a:latin typeface="Courier New" panose="02070309020205020404" pitchFamily="49" charset="0"/>
                <a:ea typeface="SimHei" panose="02010609060101010101" pitchFamily="49" charset="-122"/>
                <a:cs typeface="Courier New" panose="02070309020205020404" pitchFamily="49" charset="0"/>
              </a:rPr>
              <a:t>和</a:t>
            </a:r>
            <a:r>
              <a:rPr kumimoji="1" lang="en-US" altLang="zh-CN" dirty="0" err="1">
                <a:latin typeface="Courier New" panose="02070309020205020404" pitchFamily="49" charset="0"/>
                <a:ea typeface="SimHei" panose="02010609060101010101" pitchFamily="49" charset="-122"/>
                <a:cs typeface="Courier New" panose="02070309020205020404" pitchFamily="49" charset="0"/>
              </a:rPr>
              <a:t>jXX</a:t>
            </a:r>
            <a:r>
              <a:rPr kumimoji="1" lang="zh-CN" altLang="en-US" dirty="0">
                <a:latin typeface="Courier New" panose="02070309020205020404" pitchFamily="49" charset="0"/>
                <a:ea typeface="SimHei" panose="02010609060101010101" pitchFamily="49" charset="-122"/>
                <a:cs typeface="Courier New" panose="02070309020205020404" pitchFamily="49" charset="0"/>
              </a:rPr>
              <a:t>需要做条件判断</a:t>
            </a:r>
          </a:p>
        </p:txBody>
      </p:sp>
      <p:pic>
        <p:nvPicPr>
          <p:cNvPr id="57" name="Picture 56">
            <a:extLst>
              <a:ext uri="{FF2B5EF4-FFF2-40B4-BE49-F238E27FC236}">
                <a16:creationId xmlns:a16="http://schemas.microsoft.com/office/drawing/2014/main" id="{1A14B215-D08B-3C48-88D8-D076F77DD9E5}"/>
              </a:ext>
            </a:extLst>
          </p:cNvPr>
          <p:cNvPicPr>
            <a:picLocks noChangeAspect="1"/>
          </p:cNvPicPr>
          <p:nvPr/>
        </p:nvPicPr>
        <p:blipFill rotWithShape="1">
          <a:blip r:embed="rId3"/>
          <a:srcRect t="78845" b="733"/>
          <a:stretch/>
        </p:blipFill>
        <p:spPr>
          <a:xfrm>
            <a:off x="6011394" y="1472653"/>
            <a:ext cx="2563850" cy="320499"/>
          </a:xfrm>
          <a:prstGeom prst="rect">
            <a:avLst/>
          </a:prstGeom>
        </p:spPr>
      </p:pic>
    </p:spTree>
    <p:extLst>
      <p:ext uri="{BB962C8B-B14F-4D97-AF65-F5344CB8AC3E}">
        <p14:creationId xmlns:p14="http://schemas.microsoft.com/office/powerpoint/2010/main" val="382913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6"/>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52"/>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18"/>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6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21"/>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2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5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37"/>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animBg="1"/>
      <p:bldP spid="13" grpId="0" animBg="1"/>
      <p:bldP spid="2" grpId="0" animBg="1"/>
      <p:bldP spid="35" grpId="0"/>
      <p:bldP spid="41" grpId="0" animBg="1"/>
      <p:bldP spid="42" grpId="0"/>
      <p:bldP spid="48" grpId="0" animBg="1"/>
      <p:bldP spid="66" grpId="0"/>
      <p:bldP spid="75" grpId="0" animBg="1"/>
      <p:bldP spid="84" grpId="0"/>
      <p:bldP spid="103" grpId="0" animBg="1"/>
      <p:bldP spid="112" grpId="0"/>
      <p:bldP spid="16" grpId="0"/>
      <p:bldP spid="16" grpId="1"/>
      <p:bldP spid="49" grpId="0"/>
      <p:bldP spid="51" grpId="0"/>
      <p:bldP spid="52" grpId="0"/>
      <p:bldP spid="52" grpId="1"/>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F6E322-0348-5A42-8E87-336F227F116C}"/>
              </a:ext>
            </a:extLst>
          </p:cNvPr>
          <p:cNvSpPr txBox="1"/>
          <p:nvPr/>
        </p:nvSpPr>
        <p:spPr>
          <a:xfrm>
            <a:off x="10766323" y="644996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Fetch</a:t>
            </a:r>
            <a:endParaRPr kumimoji="1" lang="zh-CN" altLang="en-US" sz="2000" dirty="0"/>
          </a:p>
        </p:txBody>
      </p:sp>
      <p:sp>
        <p:nvSpPr>
          <p:cNvPr id="4" name="TextBox 3">
            <a:extLst>
              <a:ext uri="{FF2B5EF4-FFF2-40B4-BE49-F238E27FC236}">
                <a16:creationId xmlns:a16="http://schemas.microsoft.com/office/drawing/2014/main" id="{0A8052B4-4835-B044-B1FE-346F037A2E7B}"/>
              </a:ext>
            </a:extLst>
          </p:cNvPr>
          <p:cNvSpPr txBox="1"/>
          <p:nvPr/>
        </p:nvSpPr>
        <p:spPr>
          <a:xfrm>
            <a:off x="10766323" y="604985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Decode</a:t>
            </a:r>
            <a:endParaRPr kumimoji="1" lang="zh-CN" altLang="en-US" sz="2000" dirty="0"/>
          </a:p>
        </p:txBody>
      </p:sp>
      <p:sp>
        <p:nvSpPr>
          <p:cNvPr id="5" name="TextBox 4">
            <a:extLst>
              <a:ext uri="{FF2B5EF4-FFF2-40B4-BE49-F238E27FC236}">
                <a16:creationId xmlns:a16="http://schemas.microsoft.com/office/drawing/2014/main" id="{E686A170-38A8-244A-B746-AF0B53C216C5}"/>
              </a:ext>
            </a:extLst>
          </p:cNvPr>
          <p:cNvSpPr txBox="1"/>
          <p:nvPr/>
        </p:nvSpPr>
        <p:spPr>
          <a:xfrm>
            <a:off x="10766323" y="564974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Execute</a:t>
            </a:r>
            <a:endParaRPr kumimoji="1" lang="zh-CN" altLang="en-US" sz="2000" dirty="0"/>
          </a:p>
        </p:txBody>
      </p:sp>
      <p:sp>
        <p:nvSpPr>
          <p:cNvPr id="6" name="TextBox 5">
            <a:extLst>
              <a:ext uri="{FF2B5EF4-FFF2-40B4-BE49-F238E27FC236}">
                <a16:creationId xmlns:a16="http://schemas.microsoft.com/office/drawing/2014/main" id="{0CF7AE5F-38A0-664D-BEF2-1DB370E67202}"/>
              </a:ext>
            </a:extLst>
          </p:cNvPr>
          <p:cNvSpPr txBox="1"/>
          <p:nvPr/>
        </p:nvSpPr>
        <p:spPr>
          <a:xfrm>
            <a:off x="10766322" y="5249631"/>
            <a:ext cx="1425677" cy="400110"/>
          </a:xfrm>
          <a:prstGeom prst="rect">
            <a:avLst/>
          </a:prstGeom>
          <a:solidFill>
            <a:schemeClr val="accent2"/>
          </a:solidFill>
          <a:ln w="19050">
            <a:solidFill>
              <a:schemeClr val="tx1"/>
            </a:solidFill>
          </a:ln>
        </p:spPr>
        <p:txBody>
          <a:bodyPr wrap="square" rtlCol="0">
            <a:spAutoFit/>
          </a:bodyPr>
          <a:lstStyle/>
          <a:p>
            <a:pPr algn="ctr"/>
            <a:r>
              <a:rPr kumimoji="1" lang="en-US" altLang="zh-CN" sz="2000" dirty="0"/>
              <a:t>Memory</a:t>
            </a:r>
            <a:endParaRPr kumimoji="1" lang="zh-CN" altLang="en-US" sz="2000" dirty="0"/>
          </a:p>
        </p:txBody>
      </p:sp>
      <p:sp>
        <p:nvSpPr>
          <p:cNvPr id="7" name="TextBox 6">
            <a:extLst>
              <a:ext uri="{FF2B5EF4-FFF2-40B4-BE49-F238E27FC236}">
                <a16:creationId xmlns:a16="http://schemas.microsoft.com/office/drawing/2014/main" id="{43103568-3A6E-1444-85E0-E3A604F51414}"/>
              </a:ext>
            </a:extLst>
          </p:cNvPr>
          <p:cNvSpPr txBox="1"/>
          <p:nvPr/>
        </p:nvSpPr>
        <p:spPr>
          <a:xfrm>
            <a:off x="10766321" y="484952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Writeback</a:t>
            </a:r>
            <a:endParaRPr kumimoji="1" lang="zh-CN" altLang="en-US" sz="2000" dirty="0"/>
          </a:p>
        </p:txBody>
      </p:sp>
      <p:sp>
        <p:nvSpPr>
          <p:cNvPr id="8" name="TextBox 7">
            <a:extLst>
              <a:ext uri="{FF2B5EF4-FFF2-40B4-BE49-F238E27FC236}">
                <a16:creationId xmlns:a16="http://schemas.microsoft.com/office/drawing/2014/main" id="{D3C2D670-2131-3948-A92E-98B5E53DCFF9}"/>
              </a:ext>
            </a:extLst>
          </p:cNvPr>
          <p:cNvSpPr txBox="1"/>
          <p:nvPr/>
        </p:nvSpPr>
        <p:spPr>
          <a:xfrm>
            <a:off x="10766320" y="444941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Update PC</a:t>
            </a:r>
            <a:endParaRPr kumimoji="1" lang="zh-CN" altLang="en-US" sz="2000" dirty="0"/>
          </a:p>
        </p:txBody>
      </p:sp>
      <p:sp>
        <p:nvSpPr>
          <p:cNvPr id="44" name="Rectangle 43">
            <a:extLst>
              <a:ext uri="{FF2B5EF4-FFF2-40B4-BE49-F238E27FC236}">
                <a16:creationId xmlns:a16="http://schemas.microsoft.com/office/drawing/2014/main" id="{6637B3FA-A2E2-9A46-9ECB-589F6BC381FF}"/>
              </a:ext>
            </a:extLst>
          </p:cNvPr>
          <p:cNvSpPr/>
          <p:nvPr/>
        </p:nvSpPr>
        <p:spPr>
          <a:xfrm>
            <a:off x="5697724" y="1767840"/>
            <a:ext cx="3315648" cy="126274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rPr>
              <a:t>Data Memory</a:t>
            </a:r>
            <a:endParaRPr kumimoji="1" lang="zh-CN" altLang="en-US" dirty="0">
              <a:solidFill>
                <a:schemeClr val="accent5"/>
              </a:solidFill>
            </a:endParaRPr>
          </a:p>
        </p:txBody>
      </p:sp>
      <p:sp>
        <p:nvSpPr>
          <p:cNvPr id="45" name="Rectangle 44">
            <a:extLst>
              <a:ext uri="{FF2B5EF4-FFF2-40B4-BE49-F238E27FC236}">
                <a16:creationId xmlns:a16="http://schemas.microsoft.com/office/drawing/2014/main" id="{88AADA53-3389-D443-82BC-8ECC0F29A9D4}"/>
              </a:ext>
            </a:extLst>
          </p:cNvPr>
          <p:cNvSpPr/>
          <p:nvPr/>
        </p:nvSpPr>
        <p:spPr>
          <a:xfrm>
            <a:off x="6003170" y="3622769"/>
            <a:ext cx="1101129" cy="722142"/>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Mem.</a:t>
            </a:r>
          </a:p>
          <a:p>
            <a:pPr algn="ctr"/>
            <a:r>
              <a:rPr kumimoji="1" lang="en-US" altLang="zh-CN" dirty="0" err="1">
                <a:solidFill>
                  <a:schemeClr val="accent3"/>
                </a:solidFill>
              </a:rPr>
              <a:t>addr</a:t>
            </a:r>
            <a:endParaRPr kumimoji="1" lang="zh-CN" altLang="en-US" dirty="0">
              <a:solidFill>
                <a:schemeClr val="accent3"/>
              </a:solidFill>
            </a:endParaRPr>
          </a:p>
        </p:txBody>
      </p:sp>
      <p:sp>
        <p:nvSpPr>
          <p:cNvPr id="46" name="Rectangle 45">
            <a:extLst>
              <a:ext uri="{FF2B5EF4-FFF2-40B4-BE49-F238E27FC236}">
                <a16:creationId xmlns:a16="http://schemas.microsoft.com/office/drawing/2014/main" id="{D9343BC5-1F0D-E448-BA12-92DDA34AB967}"/>
              </a:ext>
            </a:extLst>
          </p:cNvPr>
          <p:cNvSpPr/>
          <p:nvPr/>
        </p:nvSpPr>
        <p:spPr>
          <a:xfrm>
            <a:off x="7654864" y="3622769"/>
            <a:ext cx="1101129" cy="722141"/>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Mem.</a:t>
            </a:r>
          </a:p>
          <a:p>
            <a:pPr algn="ctr"/>
            <a:r>
              <a:rPr kumimoji="1" lang="en-US" altLang="zh-CN" dirty="0">
                <a:solidFill>
                  <a:schemeClr val="accent3"/>
                </a:solidFill>
              </a:rPr>
              <a:t>data</a:t>
            </a:r>
            <a:endParaRPr kumimoji="1" lang="zh-CN" altLang="en-US" dirty="0">
              <a:solidFill>
                <a:schemeClr val="accent3"/>
              </a:solidFill>
            </a:endParaRPr>
          </a:p>
        </p:txBody>
      </p:sp>
      <p:cxnSp>
        <p:nvCxnSpPr>
          <p:cNvPr id="49" name="Straight Arrow Connector 48">
            <a:extLst>
              <a:ext uri="{FF2B5EF4-FFF2-40B4-BE49-F238E27FC236}">
                <a16:creationId xmlns:a16="http://schemas.microsoft.com/office/drawing/2014/main" id="{7AC15378-C391-C640-85B6-AD7C92ECD28E}"/>
              </a:ext>
            </a:extLst>
          </p:cNvPr>
          <p:cNvCxnSpPr>
            <a:cxnSpLocks/>
            <a:stCxn id="45" idx="0"/>
          </p:cNvCxnSpPr>
          <p:nvPr/>
        </p:nvCxnSpPr>
        <p:spPr>
          <a:xfrm flipV="1">
            <a:off x="6553735" y="3030583"/>
            <a:ext cx="0" cy="592186"/>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4D4962AE-D559-AD4A-AD9A-4C1B560EE902}"/>
              </a:ext>
            </a:extLst>
          </p:cNvPr>
          <p:cNvCxnSpPr>
            <a:cxnSpLocks/>
            <a:stCxn id="46" idx="0"/>
          </p:cNvCxnSpPr>
          <p:nvPr/>
        </p:nvCxnSpPr>
        <p:spPr>
          <a:xfrm flipV="1">
            <a:off x="8205429" y="3030583"/>
            <a:ext cx="0" cy="592186"/>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57" name="Elbow Connector 56">
            <a:extLst>
              <a:ext uri="{FF2B5EF4-FFF2-40B4-BE49-F238E27FC236}">
                <a16:creationId xmlns:a16="http://schemas.microsoft.com/office/drawing/2014/main" id="{7D038621-1256-8F4B-8208-81C3C4F87EA6}"/>
              </a:ext>
            </a:extLst>
          </p:cNvPr>
          <p:cNvCxnSpPr>
            <a:cxnSpLocks/>
            <a:stCxn id="64" idx="3"/>
          </p:cNvCxnSpPr>
          <p:nvPr/>
        </p:nvCxnSpPr>
        <p:spPr>
          <a:xfrm flipV="1">
            <a:off x="1084530" y="4344910"/>
            <a:ext cx="6833510" cy="460994"/>
          </a:xfrm>
          <a:prstGeom prst="bentConnector3">
            <a:avLst>
              <a:gd name="adj1" fmla="val 100084"/>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06DB316-A7CB-C54D-B566-8A64D88A7657}"/>
              </a:ext>
            </a:extLst>
          </p:cNvPr>
          <p:cNvCxnSpPr>
            <a:cxnSpLocks/>
          </p:cNvCxnSpPr>
          <p:nvPr/>
        </p:nvCxnSpPr>
        <p:spPr>
          <a:xfrm flipV="1">
            <a:off x="6248930" y="4344911"/>
            <a:ext cx="0" cy="460993"/>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sp>
        <p:nvSpPr>
          <p:cNvPr id="64" name="TextBox 63">
            <a:extLst>
              <a:ext uri="{FF2B5EF4-FFF2-40B4-BE49-F238E27FC236}">
                <a16:creationId xmlns:a16="http://schemas.microsoft.com/office/drawing/2014/main" id="{466FED9C-32CA-E44F-8C8C-DDE0AEC9F59E}"/>
              </a:ext>
            </a:extLst>
          </p:cNvPr>
          <p:cNvSpPr txBox="1"/>
          <p:nvPr/>
        </p:nvSpPr>
        <p:spPr>
          <a:xfrm>
            <a:off x="392033" y="4621238"/>
            <a:ext cx="692497" cy="369332"/>
          </a:xfrm>
          <a:prstGeom prst="rect">
            <a:avLst/>
          </a:prstGeom>
          <a:noFill/>
        </p:spPr>
        <p:txBody>
          <a:bodyPr wrap="square" rtlCol="0">
            <a:spAutoFit/>
          </a:bodyPr>
          <a:lstStyle/>
          <a:p>
            <a:r>
              <a:rPr kumimoji="1" lang="en-US" altLang="zh-CN" dirty="0" err="1"/>
              <a:t>icode</a:t>
            </a:r>
            <a:endParaRPr kumimoji="1" lang="en-US" altLang="zh-CN" dirty="0"/>
          </a:p>
        </p:txBody>
      </p:sp>
      <p:cxnSp>
        <p:nvCxnSpPr>
          <p:cNvPr id="68" name="Straight Arrow Connector 67">
            <a:extLst>
              <a:ext uri="{FF2B5EF4-FFF2-40B4-BE49-F238E27FC236}">
                <a16:creationId xmlns:a16="http://schemas.microsoft.com/office/drawing/2014/main" id="{B45B454C-2C7E-974D-890E-1DCA837C045F}"/>
              </a:ext>
            </a:extLst>
          </p:cNvPr>
          <p:cNvCxnSpPr>
            <a:cxnSpLocks/>
            <a:stCxn id="72" idx="0"/>
            <a:endCxn id="45" idx="2"/>
          </p:cNvCxnSpPr>
          <p:nvPr/>
        </p:nvCxnSpPr>
        <p:spPr>
          <a:xfrm flipV="1">
            <a:off x="6553734" y="4344911"/>
            <a:ext cx="1" cy="1942587"/>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72" name="TextBox 71">
            <a:extLst>
              <a:ext uri="{FF2B5EF4-FFF2-40B4-BE49-F238E27FC236}">
                <a16:creationId xmlns:a16="http://schemas.microsoft.com/office/drawing/2014/main" id="{0D5FF560-FCD0-DA46-9F12-CF9A5494FE05}"/>
              </a:ext>
            </a:extLst>
          </p:cNvPr>
          <p:cNvSpPr txBox="1"/>
          <p:nvPr/>
        </p:nvSpPr>
        <p:spPr>
          <a:xfrm>
            <a:off x="6273144" y="6287498"/>
            <a:ext cx="561179" cy="369332"/>
          </a:xfrm>
          <a:prstGeom prst="rect">
            <a:avLst/>
          </a:prstGeom>
          <a:noFill/>
        </p:spPr>
        <p:txBody>
          <a:bodyPr wrap="none" rtlCol="0">
            <a:spAutoFit/>
          </a:bodyPr>
          <a:lstStyle/>
          <a:p>
            <a:r>
              <a:rPr kumimoji="1" lang="en-US" altLang="zh-CN" dirty="0" err="1"/>
              <a:t>valE</a:t>
            </a:r>
            <a:endParaRPr kumimoji="1" lang="en-US" altLang="zh-CN" dirty="0"/>
          </a:p>
        </p:txBody>
      </p:sp>
      <p:sp>
        <p:nvSpPr>
          <p:cNvPr id="76" name="TextBox 75">
            <a:extLst>
              <a:ext uri="{FF2B5EF4-FFF2-40B4-BE49-F238E27FC236}">
                <a16:creationId xmlns:a16="http://schemas.microsoft.com/office/drawing/2014/main" id="{37C49DAB-E70A-3D46-96B1-6DD378C53A5C}"/>
              </a:ext>
            </a:extLst>
          </p:cNvPr>
          <p:cNvSpPr txBox="1"/>
          <p:nvPr/>
        </p:nvSpPr>
        <p:spPr>
          <a:xfrm>
            <a:off x="7927294" y="6287498"/>
            <a:ext cx="582019" cy="369332"/>
          </a:xfrm>
          <a:prstGeom prst="rect">
            <a:avLst/>
          </a:prstGeom>
          <a:noFill/>
        </p:spPr>
        <p:txBody>
          <a:bodyPr wrap="none" rtlCol="0">
            <a:spAutoFit/>
          </a:bodyPr>
          <a:lstStyle/>
          <a:p>
            <a:r>
              <a:rPr kumimoji="1" lang="en-US" altLang="zh-CN" dirty="0" err="1"/>
              <a:t>valA</a:t>
            </a:r>
            <a:endParaRPr kumimoji="1" lang="en-US" altLang="zh-CN" dirty="0"/>
          </a:p>
        </p:txBody>
      </p:sp>
      <p:cxnSp>
        <p:nvCxnSpPr>
          <p:cNvPr id="77" name="Straight Arrow Connector 76">
            <a:extLst>
              <a:ext uri="{FF2B5EF4-FFF2-40B4-BE49-F238E27FC236}">
                <a16:creationId xmlns:a16="http://schemas.microsoft.com/office/drawing/2014/main" id="{D3353A44-E00D-F34D-A6E9-2BC3CCECB017}"/>
              </a:ext>
            </a:extLst>
          </p:cNvPr>
          <p:cNvCxnSpPr>
            <a:cxnSpLocks/>
            <a:stCxn id="76" idx="0"/>
            <a:endCxn id="46" idx="2"/>
          </p:cNvCxnSpPr>
          <p:nvPr/>
        </p:nvCxnSpPr>
        <p:spPr>
          <a:xfrm flipH="1" flipV="1">
            <a:off x="8205429" y="4344910"/>
            <a:ext cx="12875" cy="1942588"/>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79" name="Elbow Connector 78">
            <a:extLst>
              <a:ext uri="{FF2B5EF4-FFF2-40B4-BE49-F238E27FC236}">
                <a16:creationId xmlns:a16="http://schemas.microsoft.com/office/drawing/2014/main" id="{B9A784F4-23EA-0E43-B0FE-89CA324C3ACC}"/>
              </a:ext>
            </a:extLst>
          </p:cNvPr>
          <p:cNvCxnSpPr>
            <a:cxnSpLocks/>
          </p:cNvCxnSpPr>
          <p:nvPr/>
        </p:nvCxnSpPr>
        <p:spPr>
          <a:xfrm rot="10800000">
            <a:off x="6849111" y="4344909"/>
            <a:ext cx="1353328" cy="1029526"/>
          </a:xfrm>
          <a:prstGeom prst="bentConnector3">
            <a:avLst>
              <a:gd name="adj1" fmla="val 100153"/>
            </a:avLst>
          </a:prstGeom>
          <a:ln w="31750">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a:extLst>
              <a:ext uri="{FF2B5EF4-FFF2-40B4-BE49-F238E27FC236}">
                <a16:creationId xmlns:a16="http://schemas.microsoft.com/office/drawing/2014/main" id="{F425C09A-DFF1-F94A-A0EF-DDB6F20F1F64}"/>
              </a:ext>
            </a:extLst>
          </p:cNvPr>
          <p:cNvCxnSpPr>
            <a:cxnSpLocks/>
            <a:stCxn id="88" idx="1"/>
          </p:cNvCxnSpPr>
          <p:nvPr/>
        </p:nvCxnSpPr>
        <p:spPr>
          <a:xfrm rot="10800000">
            <a:off x="8503146" y="4344910"/>
            <a:ext cx="737042" cy="1029526"/>
          </a:xfrm>
          <a:prstGeom prst="bentConnector2">
            <a:avLst/>
          </a:prstGeom>
          <a:ln w="317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3981EB75-F94F-C540-8622-E838A00D53A6}"/>
              </a:ext>
            </a:extLst>
          </p:cNvPr>
          <p:cNvSpPr txBox="1"/>
          <p:nvPr/>
        </p:nvSpPr>
        <p:spPr>
          <a:xfrm>
            <a:off x="9240188" y="5189770"/>
            <a:ext cx="567591" cy="369332"/>
          </a:xfrm>
          <a:prstGeom prst="rect">
            <a:avLst/>
          </a:prstGeom>
          <a:noFill/>
        </p:spPr>
        <p:txBody>
          <a:bodyPr wrap="none" rtlCol="0">
            <a:spAutoFit/>
          </a:bodyPr>
          <a:lstStyle/>
          <a:p>
            <a:r>
              <a:rPr kumimoji="1" lang="en-US" altLang="zh-CN" dirty="0" err="1"/>
              <a:t>valP</a:t>
            </a:r>
            <a:endParaRPr kumimoji="1" lang="en-US" altLang="zh-CN" dirty="0"/>
          </a:p>
        </p:txBody>
      </p:sp>
      <p:cxnSp>
        <p:nvCxnSpPr>
          <p:cNvPr id="91" name="Straight Arrow Connector 90">
            <a:extLst>
              <a:ext uri="{FF2B5EF4-FFF2-40B4-BE49-F238E27FC236}">
                <a16:creationId xmlns:a16="http://schemas.microsoft.com/office/drawing/2014/main" id="{15894889-A13E-814C-9A5E-62CD964BE310}"/>
              </a:ext>
            </a:extLst>
          </p:cNvPr>
          <p:cNvCxnSpPr>
            <a:cxnSpLocks/>
            <a:stCxn id="44" idx="0"/>
            <a:endCxn id="94" idx="2"/>
          </p:cNvCxnSpPr>
          <p:nvPr/>
        </p:nvCxnSpPr>
        <p:spPr>
          <a:xfrm flipV="1">
            <a:off x="7355548" y="738313"/>
            <a:ext cx="0" cy="1029527"/>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94" name="TextBox 93">
            <a:extLst>
              <a:ext uri="{FF2B5EF4-FFF2-40B4-BE49-F238E27FC236}">
                <a16:creationId xmlns:a16="http://schemas.microsoft.com/office/drawing/2014/main" id="{A837096F-A6E4-7D4C-9430-6A41445D6689}"/>
              </a:ext>
            </a:extLst>
          </p:cNvPr>
          <p:cNvSpPr txBox="1"/>
          <p:nvPr/>
        </p:nvSpPr>
        <p:spPr>
          <a:xfrm>
            <a:off x="7032478" y="368981"/>
            <a:ext cx="646139" cy="369332"/>
          </a:xfrm>
          <a:prstGeom prst="rect">
            <a:avLst/>
          </a:prstGeom>
          <a:noFill/>
        </p:spPr>
        <p:txBody>
          <a:bodyPr wrap="none" rtlCol="0">
            <a:spAutoFit/>
          </a:bodyPr>
          <a:lstStyle/>
          <a:p>
            <a:r>
              <a:rPr kumimoji="1" lang="en-US" altLang="zh-CN" dirty="0" err="1"/>
              <a:t>valM</a:t>
            </a:r>
            <a:endParaRPr kumimoji="1" lang="en-US" altLang="zh-CN" dirty="0"/>
          </a:p>
        </p:txBody>
      </p:sp>
      <p:cxnSp>
        <p:nvCxnSpPr>
          <p:cNvPr id="98" name="Straight Arrow Connector 97">
            <a:extLst>
              <a:ext uri="{FF2B5EF4-FFF2-40B4-BE49-F238E27FC236}">
                <a16:creationId xmlns:a16="http://schemas.microsoft.com/office/drawing/2014/main" id="{B07ADEC9-8366-F147-833C-D5D0E82E99E4}"/>
              </a:ext>
            </a:extLst>
          </p:cNvPr>
          <p:cNvCxnSpPr>
            <a:cxnSpLocks/>
          </p:cNvCxnSpPr>
          <p:nvPr/>
        </p:nvCxnSpPr>
        <p:spPr>
          <a:xfrm flipV="1">
            <a:off x="2070234" y="669303"/>
            <a:ext cx="0" cy="4136601"/>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sp>
        <p:nvSpPr>
          <p:cNvPr id="104" name="Rectangle 103">
            <a:extLst>
              <a:ext uri="{FF2B5EF4-FFF2-40B4-BE49-F238E27FC236}">
                <a16:creationId xmlns:a16="http://schemas.microsoft.com/office/drawing/2014/main" id="{EFC5758E-243C-7C45-80B7-56F5D8C2D777}"/>
              </a:ext>
            </a:extLst>
          </p:cNvPr>
          <p:cNvSpPr/>
          <p:nvPr/>
        </p:nvSpPr>
        <p:spPr>
          <a:xfrm>
            <a:off x="2991625" y="1966808"/>
            <a:ext cx="1740117" cy="350943"/>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Mem. read</a:t>
            </a:r>
            <a:endParaRPr kumimoji="1" lang="zh-CN" altLang="en-US" dirty="0">
              <a:solidFill>
                <a:schemeClr val="accent3"/>
              </a:solidFill>
            </a:endParaRPr>
          </a:p>
        </p:txBody>
      </p:sp>
      <p:sp>
        <p:nvSpPr>
          <p:cNvPr id="105" name="Rectangle 104">
            <a:extLst>
              <a:ext uri="{FF2B5EF4-FFF2-40B4-BE49-F238E27FC236}">
                <a16:creationId xmlns:a16="http://schemas.microsoft.com/office/drawing/2014/main" id="{5D4C4CB9-7A90-F14A-9E7A-43DDD8465D1C}"/>
              </a:ext>
            </a:extLst>
          </p:cNvPr>
          <p:cNvSpPr/>
          <p:nvPr/>
        </p:nvSpPr>
        <p:spPr>
          <a:xfrm>
            <a:off x="2991624" y="2480671"/>
            <a:ext cx="1740117" cy="350943"/>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Mem. write</a:t>
            </a:r>
            <a:endParaRPr kumimoji="1" lang="zh-CN" altLang="en-US" dirty="0">
              <a:solidFill>
                <a:schemeClr val="accent3"/>
              </a:solidFill>
            </a:endParaRPr>
          </a:p>
        </p:txBody>
      </p:sp>
      <p:cxnSp>
        <p:nvCxnSpPr>
          <p:cNvPr id="107" name="Straight Arrow Connector 106">
            <a:extLst>
              <a:ext uri="{FF2B5EF4-FFF2-40B4-BE49-F238E27FC236}">
                <a16:creationId xmlns:a16="http://schemas.microsoft.com/office/drawing/2014/main" id="{AE783914-4FFF-EE43-AC45-CDAEC388B433}"/>
              </a:ext>
            </a:extLst>
          </p:cNvPr>
          <p:cNvCxnSpPr>
            <a:cxnSpLocks/>
            <a:endCxn id="104" idx="1"/>
          </p:cNvCxnSpPr>
          <p:nvPr/>
        </p:nvCxnSpPr>
        <p:spPr>
          <a:xfrm>
            <a:off x="2070234" y="2142280"/>
            <a:ext cx="921391" cy="0"/>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cxnSp>
        <p:nvCxnSpPr>
          <p:cNvPr id="110" name="Straight Arrow Connector 109">
            <a:extLst>
              <a:ext uri="{FF2B5EF4-FFF2-40B4-BE49-F238E27FC236}">
                <a16:creationId xmlns:a16="http://schemas.microsoft.com/office/drawing/2014/main" id="{5B9EBCE3-E3EA-5F43-99B0-18B5BEAA43CD}"/>
              </a:ext>
            </a:extLst>
          </p:cNvPr>
          <p:cNvCxnSpPr>
            <a:cxnSpLocks/>
            <a:endCxn id="105" idx="1"/>
          </p:cNvCxnSpPr>
          <p:nvPr/>
        </p:nvCxnSpPr>
        <p:spPr>
          <a:xfrm>
            <a:off x="2070234" y="2656143"/>
            <a:ext cx="921390" cy="0"/>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cxnSp>
        <p:nvCxnSpPr>
          <p:cNvPr id="113" name="Straight Arrow Connector 112">
            <a:extLst>
              <a:ext uri="{FF2B5EF4-FFF2-40B4-BE49-F238E27FC236}">
                <a16:creationId xmlns:a16="http://schemas.microsoft.com/office/drawing/2014/main" id="{6BBEEAB1-F525-4646-A9B8-AF2B9052B4E9}"/>
              </a:ext>
            </a:extLst>
          </p:cNvPr>
          <p:cNvCxnSpPr>
            <a:cxnSpLocks/>
            <a:stCxn id="104" idx="3"/>
          </p:cNvCxnSpPr>
          <p:nvPr/>
        </p:nvCxnSpPr>
        <p:spPr>
          <a:xfrm>
            <a:off x="4731742" y="2142280"/>
            <a:ext cx="965982" cy="0"/>
          </a:xfrm>
          <a:prstGeom prst="straightConnector1">
            <a:avLst/>
          </a:prstGeom>
          <a:ln w="9525" cap="rnd">
            <a:prstDash val="lgDash"/>
            <a:round/>
            <a:headEnd type="none"/>
            <a:tailEnd type="triangle"/>
          </a:ln>
        </p:spPr>
        <p:style>
          <a:lnRef idx="2">
            <a:schemeClr val="dk1"/>
          </a:lnRef>
          <a:fillRef idx="0">
            <a:schemeClr val="dk1"/>
          </a:fillRef>
          <a:effectRef idx="1">
            <a:schemeClr val="dk1"/>
          </a:effectRef>
          <a:fontRef idx="minor">
            <a:schemeClr val="tx1"/>
          </a:fontRef>
        </p:style>
      </p:cxnSp>
      <p:cxnSp>
        <p:nvCxnSpPr>
          <p:cNvPr id="119" name="Straight Arrow Connector 118">
            <a:extLst>
              <a:ext uri="{FF2B5EF4-FFF2-40B4-BE49-F238E27FC236}">
                <a16:creationId xmlns:a16="http://schemas.microsoft.com/office/drawing/2014/main" id="{30B7618A-81A7-C04B-8567-A526DB49390D}"/>
              </a:ext>
            </a:extLst>
          </p:cNvPr>
          <p:cNvCxnSpPr>
            <a:cxnSpLocks/>
            <a:stCxn id="105" idx="3"/>
          </p:cNvCxnSpPr>
          <p:nvPr/>
        </p:nvCxnSpPr>
        <p:spPr>
          <a:xfrm>
            <a:off x="4731741" y="2656143"/>
            <a:ext cx="965983" cy="0"/>
          </a:xfrm>
          <a:prstGeom prst="straightConnector1">
            <a:avLst/>
          </a:prstGeom>
          <a:ln w="9525" cap="rnd">
            <a:prstDash val="lgDash"/>
            <a:round/>
            <a:headEnd type="none"/>
            <a:tailEnd type="triangle"/>
          </a:ln>
        </p:spPr>
        <p:style>
          <a:lnRef idx="2">
            <a:schemeClr val="dk1"/>
          </a:lnRef>
          <a:fillRef idx="0">
            <a:schemeClr val="dk1"/>
          </a:fillRef>
          <a:effectRef idx="1">
            <a:schemeClr val="dk1"/>
          </a:effectRef>
          <a:fontRef idx="minor">
            <a:schemeClr val="tx1"/>
          </a:fontRef>
        </p:style>
      </p:cxnSp>
      <p:cxnSp>
        <p:nvCxnSpPr>
          <p:cNvPr id="131" name="Elbow Connector 130">
            <a:extLst>
              <a:ext uri="{FF2B5EF4-FFF2-40B4-BE49-F238E27FC236}">
                <a16:creationId xmlns:a16="http://schemas.microsoft.com/office/drawing/2014/main" id="{54FDCC78-FF4F-9B4C-9F36-D89750E48B77}"/>
              </a:ext>
            </a:extLst>
          </p:cNvPr>
          <p:cNvCxnSpPr>
            <a:cxnSpLocks/>
            <a:endCxn id="134" idx="3"/>
          </p:cNvCxnSpPr>
          <p:nvPr/>
        </p:nvCxnSpPr>
        <p:spPr>
          <a:xfrm rot="10800000">
            <a:off x="1574275" y="1349522"/>
            <a:ext cx="4979461" cy="415037"/>
          </a:xfrm>
          <a:prstGeom prst="bentConnector3">
            <a:avLst>
              <a:gd name="adj1" fmla="val 589"/>
            </a:avLst>
          </a:prstGeom>
          <a:ln w="9525">
            <a:solidFill>
              <a:schemeClr val="tx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EA4028C9-4EFE-624C-A601-9C09D9C05E8E}"/>
              </a:ext>
            </a:extLst>
          </p:cNvPr>
          <p:cNvSpPr/>
          <p:nvPr/>
        </p:nvSpPr>
        <p:spPr>
          <a:xfrm>
            <a:off x="490193" y="1174049"/>
            <a:ext cx="1084081" cy="350943"/>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Stat</a:t>
            </a:r>
            <a:endParaRPr kumimoji="1" lang="zh-CN" altLang="en-US" dirty="0">
              <a:solidFill>
                <a:schemeClr val="accent3"/>
              </a:solidFill>
            </a:endParaRPr>
          </a:p>
        </p:txBody>
      </p:sp>
      <p:cxnSp>
        <p:nvCxnSpPr>
          <p:cNvPr id="141" name="Elbow Connector 140">
            <a:extLst>
              <a:ext uri="{FF2B5EF4-FFF2-40B4-BE49-F238E27FC236}">
                <a16:creationId xmlns:a16="http://schemas.microsoft.com/office/drawing/2014/main" id="{43AD3F86-44E5-9C4D-866B-CD57FD7B96A5}"/>
              </a:ext>
            </a:extLst>
          </p:cNvPr>
          <p:cNvCxnSpPr>
            <a:cxnSpLocks/>
          </p:cNvCxnSpPr>
          <p:nvPr/>
        </p:nvCxnSpPr>
        <p:spPr>
          <a:xfrm rot="10800000">
            <a:off x="1379905" y="1524992"/>
            <a:ext cx="687340" cy="303808"/>
          </a:xfrm>
          <a:prstGeom prst="bentConnector3">
            <a:avLst>
              <a:gd name="adj1" fmla="val 99374"/>
            </a:avLst>
          </a:prstGeom>
          <a:ln w="19050">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D92B71FB-207C-4D4A-BF48-555A9EF80FFE}"/>
              </a:ext>
            </a:extLst>
          </p:cNvPr>
          <p:cNvCxnSpPr>
            <a:cxnSpLocks/>
            <a:stCxn id="158" idx="0"/>
          </p:cNvCxnSpPr>
          <p:nvPr/>
        </p:nvCxnSpPr>
        <p:spPr>
          <a:xfrm flipV="1">
            <a:off x="681917" y="1524994"/>
            <a:ext cx="0" cy="2127754"/>
          </a:xfrm>
          <a:prstGeom prst="straightConnector1">
            <a:avLst/>
          </a:prstGeom>
          <a:ln w="9525" cap="rnd">
            <a:prstDash val="lgDash"/>
            <a:round/>
            <a:headEnd type="none"/>
            <a:tailEnd type="triangle"/>
          </a:ln>
        </p:spPr>
        <p:style>
          <a:lnRef idx="2">
            <a:schemeClr val="dk1"/>
          </a:lnRef>
          <a:fillRef idx="0">
            <a:schemeClr val="dk1"/>
          </a:fillRef>
          <a:effectRef idx="1">
            <a:schemeClr val="dk1"/>
          </a:effectRef>
          <a:fontRef idx="minor">
            <a:schemeClr val="tx1"/>
          </a:fontRef>
        </p:style>
      </p:cxnSp>
      <p:cxnSp>
        <p:nvCxnSpPr>
          <p:cNvPr id="149" name="Straight Arrow Connector 148">
            <a:extLst>
              <a:ext uri="{FF2B5EF4-FFF2-40B4-BE49-F238E27FC236}">
                <a16:creationId xmlns:a16="http://schemas.microsoft.com/office/drawing/2014/main" id="{8747FCA5-48B1-C944-A949-F2C6FE3DB3DA}"/>
              </a:ext>
            </a:extLst>
          </p:cNvPr>
          <p:cNvCxnSpPr>
            <a:cxnSpLocks/>
            <a:endCxn id="134" idx="2"/>
          </p:cNvCxnSpPr>
          <p:nvPr/>
        </p:nvCxnSpPr>
        <p:spPr>
          <a:xfrm flipV="1">
            <a:off x="1032234" y="1524992"/>
            <a:ext cx="0" cy="1248804"/>
          </a:xfrm>
          <a:prstGeom prst="straightConnector1">
            <a:avLst/>
          </a:prstGeom>
          <a:ln w="9525" cap="rnd">
            <a:prstDash val="lgDash"/>
            <a:round/>
            <a:headEnd type="none"/>
            <a:tailEnd type="triangle"/>
          </a:ln>
        </p:spPr>
        <p:style>
          <a:lnRef idx="2">
            <a:schemeClr val="dk1"/>
          </a:lnRef>
          <a:fillRef idx="0">
            <a:schemeClr val="dk1"/>
          </a:fillRef>
          <a:effectRef idx="1">
            <a:schemeClr val="dk1"/>
          </a:effectRef>
          <a:fontRef idx="minor">
            <a:schemeClr val="tx1"/>
          </a:fontRef>
        </p:style>
      </p:cxnSp>
      <p:sp>
        <p:nvSpPr>
          <p:cNvPr id="153" name="TextBox 152">
            <a:extLst>
              <a:ext uri="{FF2B5EF4-FFF2-40B4-BE49-F238E27FC236}">
                <a16:creationId xmlns:a16="http://schemas.microsoft.com/office/drawing/2014/main" id="{35E78250-D74E-094E-8B0A-C80D8BF9137B}"/>
              </a:ext>
            </a:extLst>
          </p:cNvPr>
          <p:cNvSpPr txBox="1"/>
          <p:nvPr/>
        </p:nvSpPr>
        <p:spPr>
          <a:xfrm>
            <a:off x="5124024" y="999215"/>
            <a:ext cx="1379993" cy="369332"/>
          </a:xfrm>
          <a:prstGeom prst="rect">
            <a:avLst/>
          </a:prstGeom>
          <a:noFill/>
        </p:spPr>
        <p:txBody>
          <a:bodyPr wrap="none" rtlCol="0">
            <a:spAutoFit/>
          </a:bodyPr>
          <a:lstStyle/>
          <a:p>
            <a:r>
              <a:rPr kumimoji="1" lang="en-US" altLang="zh-CN" dirty="0" err="1"/>
              <a:t>dmem_error</a:t>
            </a:r>
            <a:endParaRPr kumimoji="1" lang="zh-CN" altLang="en-US" dirty="0"/>
          </a:p>
        </p:txBody>
      </p:sp>
      <p:cxnSp>
        <p:nvCxnSpPr>
          <p:cNvPr id="154" name="Straight Arrow Connector 153">
            <a:extLst>
              <a:ext uri="{FF2B5EF4-FFF2-40B4-BE49-F238E27FC236}">
                <a16:creationId xmlns:a16="http://schemas.microsoft.com/office/drawing/2014/main" id="{DF01A1B4-A3C3-D846-90AE-4B24A3FDA997}"/>
              </a:ext>
            </a:extLst>
          </p:cNvPr>
          <p:cNvCxnSpPr>
            <a:cxnSpLocks/>
            <a:stCxn id="134" idx="0"/>
          </p:cNvCxnSpPr>
          <p:nvPr/>
        </p:nvCxnSpPr>
        <p:spPr>
          <a:xfrm flipV="1">
            <a:off x="1032234" y="669302"/>
            <a:ext cx="0" cy="504747"/>
          </a:xfrm>
          <a:prstGeom prst="straightConnector1">
            <a:avLst/>
          </a:prstGeom>
          <a:ln w="19050" cap="rnd">
            <a:round/>
            <a:headEnd type="none"/>
            <a:tailEnd type="triangle"/>
          </a:ln>
        </p:spPr>
        <p:style>
          <a:lnRef idx="2">
            <a:schemeClr val="dk1"/>
          </a:lnRef>
          <a:fillRef idx="0">
            <a:schemeClr val="dk1"/>
          </a:fillRef>
          <a:effectRef idx="1">
            <a:schemeClr val="dk1"/>
          </a:effectRef>
          <a:fontRef idx="minor">
            <a:schemeClr val="tx1"/>
          </a:fontRef>
        </p:style>
      </p:cxnSp>
      <p:sp>
        <p:nvSpPr>
          <p:cNvPr id="157" name="TextBox 156">
            <a:extLst>
              <a:ext uri="{FF2B5EF4-FFF2-40B4-BE49-F238E27FC236}">
                <a16:creationId xmlns:a16="http://schemas.microsoft.com/office/drawing/2014/main" id="{540B01ED-CCDF-A24E-BA0C-5F2EB5F84E03}"/>
              </a:ext>
            </a:extLst>
          </p:cNvPr>
          <p:cNvSpPr txBox="1"/>
          <p:nvPr/>
        </p:nvSpPr>
        <p:spPr>
          <a:xfrm>
            <a:off x="754093" y="322154"/>
            <a:ext cx="531428" cy="369332"/>
          </a:xfrm>
          <a:prstGeom prst="rect">
            <a:avLst/>
          </a:prstGeom>
          <a:noFill/>
        </p:spPr>
        <p:txBody>
          <a:bodyPr wrap="none" rtlCol="0">
            <a:spAutoFit/>
          </a:bodyPr>
          <a:lstStyle/>
          <a:p>
            <a:r>
              <a:rPr kumimoji="1" lang="en-US" altLang="zh-CN" dirty="0"/>
              <a:t>stat</a:t>
            </a:r>
            <a:endParaRPr kumimoji="1" lang="zh-CN" altLang="en-US" dirty="0"/>
          </a:p>
        </p:txBody>
      </p:sp>
      <p:sp>
        <p:nvSpPr>
          <p:cNvPr id="158" name="TextBox 157">
            <a:extLst>
              <a:ext uri="{FF2B5EF4-FFF2-40B4-BE49-F238E27FC236}">
                <a16:creationId xmlns:a16="http://schemas.microsoft.com/office/drawing/2014/main" id="{D3E39388-9490-8F44-B23F-4DBCA0819F39}"/>
              </a:ext>
            </a:extLst>
          </p:cNvPr>
          <p:cNvSpPr txBox="1"/>
          <p:nvPr/>
        </p:nvSpPr>
        <p:spPr>
          <a:xfrm>
            <a:off x="26384" y="3652748"/>
            <a:ext cx="1311065" cy="369332"/>
          </a:xfrm>
          <a:prstGeom prst="rect">
            <a:avLst/>
          </a:prstGeom>
          <a:noFill/>
        </p:spPr>
        <p:txBody>
          <a:bodyPr wrap="none" rtlCol="0">
            <a:spAutoFit/>
          </a:bodyPr>
          <a:lstStyle/>
          <a:p>
            <a:r>
              <a:rPr kumimoji="1" lang="en-US" altLang="zh-CN" dirty="0" err="1"/>
              <a:t>imem_error</a:t>
            </a:r>
            <a:endParaRPr kumimoji="1" lang="zh-CN" altLang="en-US" dirty="0"/>
          </a:p>
        </p:txBody>
      </p:sp>
      <p:sp>
        <p:nvSpPr>
          <p:cNvPr id="161" name="TextBox 160">
            <a:extLst>
              <a:ext uri="{FF2B5EF4-FFF2-40B4-BE49-F238E27FC236}">
                <a16:creationId xmlns:a16="http://schemas.microsoft.com/office/drawing/2014/main" id="{CD69FE49-062C-454E-AB2D-F278F906A196}"/>
              </a:ext>
            </a:extLst>
          </p:cNvPr>
          <p:cNvSpPr txBox="1"/>
          <p:nvPr/>
        </p:nvSpPr>
        <p:spPr>
          <a:xfrm>
            <a:off x="719425" y="2773796"/>
            <a:ext cx="1158138" cy="369332"/>
          </a:xfrm>
          <a:prstGeom prst="rect">
            <a:avLst/>
          </a:prstGeom>
          <a:noFill/>
        </p:spPr>
        <p:txBody>
          <a:bodyPr wrap="none" rtlCol="0">
            <a:spAutoFit/>
          </a:bodyPr>
          <a:lstStyle/>
          <a:p>
            <a:r>
              <a:rPr kumimoji="1" lang="en-US" altLang="zh-CN" dirty="0" err="1"/>
              <a:t>instr_valid</a:t>
            </a:r>
            <a:endParaRPr kumimoji="1" lang="zh-CN" altLang="en-US" dirty="0"/>
          </a:p>
        </p:txBody>
      </p:sp>
      <p:sp>
        <p:nvSpPr>
          <p:cNvPr id="2" name="TextBox 1">
            <a:extLst>
              <a:ext uri="{FF2B5EF4-FFF2-40B4-BE49-F238E27FC236}">
                <a16:creationId xmlns:a16="http://schemas.microsoft.com/office/drawing/2014/main" id="{DBE6C6AC-D5EB-E344-A64A-AC76E9E4CE76}"/>
              </a:ext>
            </a:extLst>
          </p:cNvPr>
          <p:cNvSpPr txBox="1"/>
          <p:nvPr/>
        </p:nvSpPr>
        <p:spPr>
          <a:xfrm>
            <a:off x="4714145" y="1812919"/>
            <a:ext cx="980589" cy="307777"/>
          </a:xfrm>
          <a:prstGeom prst="rect">
            <a:avLst/>
          </a:prstGeom>
          <a:noFill/>
        </p:spPr>
        <p:txBody>
          <a:bodyPr wrap="none" rtlCol="0">
            <a:spAutoFit/>
          </a:bodyPr>
          <a:lstStyle/>
          <a:p>
            <a:r>
              <a:rPr kumimoji="1" lang="en-US" altLang="zh-CN" sz="1400" dirty="0" err="1"/>
              <a:t>mem_read</a:t>
            </a:r>
            <a:endParaRPr kumimoji="1" lang="zh-CN" altLang="en-US" sz="1400" dirty="0"/>
          </a:p>
        </p:txBody>
      </p:sp>
      <p:sp>
        <p:nvSpPr>
          <p:cNvPr id="47" name="TextBox 46">
            <a:extLst>
              <a:ext uri="{FF2B5EF4-FFF2-40B4-BE49-F238E27FC236}">
                <a16:creationId xmlns:a16="http://schemas.microsoft.com/office/drawing/2014/main" id="{8B27390A-52AB-254A-A9C4-D20A774888F1}"/>
              </a:ext>
            </a:extLst>
          </p:cNvPr>
          <p:cNvSpPr txBox="1"/>
          <p:nvPr/>
        </p:nvSpPr>
        <p:spPr>
          <a:xfrm>
            <a:off x="4708881" y="2332667"/>
            <a:ext cx="1030731" cy="307777"/>
          </a:xfrm>
          <a:prstGeom prst="rect">
            <a:avLst/>
          </a:prstGeom>
          <a:noFill/>
        </p:spPr>
        <p:txBody>
          <a:bodyPr wrap="none" rtlCol="0">
            <a:spAutoFit/>
          </a:bodyPr>
          <a:lstStyle/>
          <a:p>
            <a:r>
              <a:rPr kumimoji="1" lang="en-US" altLang="zh-CN" sz="1400" dirty="0" err="1"/>
              <a:t>mem_write</a:t>
            </a:r>
            <a:endParaRPr kumimoji="1" lang="zh-CN" altLang="en-US" sz="1400" dirty="0"/>
          </a:p>
        </p:txBody>
      </p:sp>
      <p:cxnSp>
        <p:nvCxnSpPr>
          <p:cNvPr id="48" name="Straight Arrow Connector 47">
            <a:extLst>
              <a:ext uri="{FF2B5EF4-FFF2-40B4-BE49-F238E27FC236}">
                <a16:creationId xmlns:a16="http://schemas.microsoft.com/office/drawing/2014/main" id="{B9E9EAFD-6159-6C48-BC54-DE057A40176D}"/>
              </a:ext>
            </a:extLst>
          </p:cNvPr>
          <p:cNvCxnSpPr>
            <a:cxnSpLocks/>
          </p:cNvCxnSpPr>
          <p:nvPr/>
        </p:nvCxnSpPr>
        <p:spPr>
          <a:xfrm>
            <a:off x="1113579" y="4805904"/>
            <a:ext cx="921390" cy="0"/>
          </a:xfrm>
          <a:prstGeom prst="straightConnector1">
            <a:avLst/>
          </a:prstGeom>
          <a:ln w="19050" cap="rnd">
            <a:round/>
            <a:headEnd type="none"/>
            <a:tailEnd type="non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5A3C2C71-040A-7A49-BB78-FDBB1BDD91C2}"/>
              </a:ext>
            </a:extLst>
          </p:cNvPr>
          <p:cNvSpPr txBox="1"/>
          <p:nvPr/>
        </p:nvSpPr>
        <p:spPr>
          <a:xfrm>
            <a:off x="1414703" y="1797806"/>
            <a:ext cx="546945" cy="369332"/>
          </a:xfrm>
          <a:prstGeom prst="rect">
            <a:avLst/>
          </a:prstGeom>
          <a:noFill/>
        </p:spPr>
        <p:txBody>
          <a:bodyPr wrap="none" rtlCol="0">
            <a:spAutoFit/>
          </a:bodyPr>
          <a:lstStyle/>
          <a:p>
            <a:r>
              <a:rPr kumimoji="1" lang="en-US" altLang="zh-CN" dirty="0">
                <a:solidFill>
                  <a:schemeClr val="accent6"/>
                </a:solidFill>
              </a:rPr>
              <a:t>halt</a:t>
            </a:r>
            <a:endParaRPr kumimoji="1" lang="zh-CN" altLang="en-US" dirty="0">
              <a:solidFill>
                <a:schemeClr val="accent6"/>
              </a:solidFill>
            </a:endParaRPr>
          </a:p>
        </p:txBody>
      </p:sp>
      <p:cxnSp>
        <p:nvCxnSpPr>
          <p:cNvPr id="51" name="Straight Arrow Connector 50">
            <a:extLst>
              <a:ext uri="{FF2B5EF4-FFF2-40B4-BE49-F238E27FC236}">
                <a16:creationId xmlns:a16="http://schemas.microsoft.com/office/drawing/2014/main" id="{B9A8D6BA-9202-844C-9338-2012B4985877}"/>
              </a:ext>
            </a:extLst>
          </p:cNvPr>
          <p:cNvCxnSpPr>
            <a:cxnSpLocks/>
            <a:stCxn id="76" idx="0"/>
          </p:cNvCxnSpPr>
          <p:nvPr/>
        </p:nvCxnSpPr>
        <p:spPr>
          <a:xfrm flipV="1">
            <a:off x="8218304" y="5374436"/>
            <a:ext cx="1" cy="913062"/>
          </a:xfrm>
          <a:prstGeom prst="straightConnector1">
            <a:avLst/>
          </a:prstGeom>
          <a:ln w="31750">
            <a:tailEnd type="none"/>
          </a:ln>
        </p:spPr>
        <p:style>
          <a:lnRef idx="3">
            <a:schemeClr val="dk1"/>
          </a:lnRef>
          <a:fillRef idx="0">
            <a:schemeClr val="dk1"/>
          </a:fillRef>
          <a:effectRef idx="2">
            <a:schemeClr val="dk1"/>
          </a:effectRef>
          <a:fontRef idx="minor">
            <a:schemeClr val="tx1"/>
          </a:fontRef>
        </p:style>
      </p:cxnSp>
      <p:pic>
        <p:nvPicPr>
          <p:cNvPr id="10" name="Picture 9">
            <a:extLst>
              <a:ext uri="{FF2B5EF4-FFF2-40B4-BE49-F238E27FC236}">
                <a16:creationId xmlns:a16="http://schemas.microsoft.com/office/drawing/2014/main" id="{EC56316E-5970-924C-92B9-AA228D0C5980}"/>
              </a:ext>
            </a:extLst>
          </p:cNvPr>
          <p:cNvPicPr>
            <a:picLocks noChangeAspect="1"/>
          </p:cNvPicPr>
          <p:nvPr/>
        </p:nvPicPr>
        <p:blipFill>
          <a:blip r:embed="rId2"/>
          <a:stretch>
            <a:fillRect/>
          </a:stretch>
        </p:blipFill>
        <p:spPr>
          <a:xfrm>
            <a:off x="32134" y="1601760"/>
            <a:ext cx="5932397" cy="1777877"/>
          </a:xfrm>
          <a:prstGeom prst="rect">
            <a:avLst/>
          </a:prstGeom>
        </p:spPr>
      </p:pic>
      <p:pic>
        <p:nvPicPr>
          <p:cNvPr id="11" name="Picture 10">
            <a:extLst>
              <a:ext uri="{FF2B5EF4-FFF2-40B4-BE49-F238E27FC236}">
                <a16:creationId xmlns:a16="http://schemas.microsoft.com/office/drawing/2014/main" id="{3B0E2352-AFE3-D24A-BC42-EB64C1B3665E}"/>
              </a:ext>
            </a:extLst>
          </p:cNvPr>
          <p:cNvPicPr>
            <a:picLocks noChangeAspect="1"/>
          </p:cNvPicPr>
          <p:nvPr/>
        </p:nvPicPr>
        <p:blipFill>
          <a:blip r:embed="rId3"/>
          <a:stretch>
            <a:fillRect/>
          </a:stretch>
        </p:blipFill>
        <p:spPr>
          <a:xfrm>
            <a:off x="32134" y="3386352"/>
            <a:ext cx="4279900" cy="711200"/>
          </a:xfrm>
          <a:prstGeom prst="rect">
            <a:avLst/>
          </a:prstGeom>
        </p:spPr>
      </p:pic>
      <p:pic>
        <p:nvPicPr>
          <p:cNvPr id="12" name="Picture 11">
            <a:extLst>
              <a:ext uri="{FF2B5EF4-FFF2-40B4-BE49-F238E27FC236}">
                <a16:creationId xmlns:a16="http://schemas.microsoft.com/office/drawing/2014/main" id="{C4012090-FAB9-1D40-B011-B445A45CEA71}"/>
              </a:ext>
            </a:extLst>
          </p:cNvPr>
          <p:cNvPicPr>
            <a:picLocks noChangeAspect="1"/>
          </p:cNvPicPr>
          <p:nvPr/>
        </p:nvPicPr>
        <p:blipFill>
          <a:blip r:embed="rId4"/>
          <a:stretch>
            <a:fillRect/>
          </a:stretch>
        </p:blipFill>
        <p:spPr>
          <a:xfrm>
            <a:off x="58921" y="4018595"/>
            <a:ext cx="4762500" cy="2794000"/>
          </a:xfrm>
          <a:prstGeom prst="rect">
            <a:avLst/>
          </a:prstGeom>
        </p:spPr>
      </p:pic>
      <p:pic>
        <p:nvPicPr>
          <p:cNvPr id="13" name="Picture 12">
            <a:extLst>
              <a:ext uri="{FF2B5EF4-FFF2-40B4-BE49-F238E27FC236}">
                <a16:creationId xmlns:a16="http://schemas.microsoft.com/office/drawing/2014/main" id="{3C48116F-FB55-7B43-8F99-98351BD11607}"/>
              </a:ext>
            </a:extLst>
          </p:cNvPr>
          <p:cNvPicPr>
            <a:picLocks noChangeAspect="1"/>
          </p:cNvPicPr>
          <p:nvPr/>
        </p:nvPicPr>
        <p:blipFill>
          <a:blip r:embed="rId5"/>
          <a:stretch>
            <a:fillRect/>
          </a:stretch>
        </p:blipFill>
        <p:spPr>
          <a:xfrm>
            <a:off x="2034969" y="67309"/>
            <a:ext cx="2997200" cy="1536700"/>
          </a:xfrm>
          <a:prstGeom prst="rect">
            <a:avLst/>
          </a:prstGeom>
        </p:spPr>
      </p:pic>
    </p:spTree>
    <p:extLst>
      <p:ext uri="{BB962C8B-B14F-4D97-AF65-F5344CB8AC3E}">
        <p14:creationId xmlns:p14="http://schemas.microsoft.com/office/powerpoint/2010/main" val="224550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0"/>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1"/>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13"/>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4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4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4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5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64" grpId="0"/>
      <p:bldP spid="72" grpId="0"/>
      <p:bldP spid="76" grpId="0"/>
      <p:bldP spid="88" grpId="0"/>
      <p:bldP spid="94" grpId="0"/>
      <p:bldP spid="104" grpId="0" animBg="1"/>
      <p:bldP spid="105" grpId="0" animBg="1"/>
      <p:bldP spid="134" grpId="0" animBg="1"/>
      <p:bldP spid="153" grpId="0"/>
      <p:bldP spid="157" grpId="0"/>
      <p:bldP spid="158" grpId="0"/>
      <p:bldP spid="161" grpId="0"/>
      <p:bldP spid="2" grpId="0"/>
      <p:bldP spid="4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F0CF5C-6A05-9249-9245-35C2DB1A6CE3}"/>
              </a:ext>
            </a:extLst>
          </p:cNvPr>
          <p:cNvSpPr/>
          <p:nvPr/>
        </p:nvSpPr>
        <p:spPr>
          <a:xfrm>
            <a:off x="4273826" y="1651285"/>
            <a:ext cx="4036519" cy="183404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rPr>
              <a:t>Register File</a:t>
            </a:r>
            <a:endParaRPr kumimoji="1" lang="zh-CN" altLang="en-US" dirty="0">
              <a:solidFill>
                <a:schemeClr val="accent5"/>
              </a:solidFill>
            </a:endParaRPr>
          </a:p>
        </p:txBody>
      </p:sp>
      <p:sp>
        <p:nvSpPr>
          <p:cNvPr id="5" name="TextBox 4">
            <a:extLst>
              <a:ext uri="{FF2B5EF4-FFF2-40B4-BE49-F238E27FC236}">
                <a16:creationId xmlns:a16="http://schemas.microsoft.com/office/drawing/2014/main" id="{1D4B90E3-6CA4-4B47-81B7-0DBB26FF6A5B}"/>
              </a:ext>
            </a:extLst>
          </p:cNvPr>
          <p:cNvSpPr txBox="1"/>
          <p:nvPr/>
        </p:nvSpPr>
        <p:spPr>
          <a:xfrm>
            <a:off x="4855563" y="1648831"/>
            <a:ext cx="718466" cy="369332"/>
          </a:xfrm>
          <a:prstGeom prst="rect">
            <a:avLst/>
          </a:prstGeom>
          <a:noFill/>
        </p:spPr>
        <p:txBody>
          <a:bodyPr wrap="none" rtlCol="0">
            <a:spAutoFit/>
          </a:bodyPr>
          <a:lstStyle/>
          <a:p>
            <a:r>
              <a:rPr kumimoji="1" lang="en-US" altLang="zh-CN" dirty="0" err="1"/>
              <a:t>portA</a:t>
            </a:r>
            <a:endParaRPr kumimoji="1" lang="zh-CN" altLang="en-US" dirty="0"/>
          </a:p>
        </p:txBody>
      </p:sp>
      <p:sp>
        <p:nvSpPr>
          <p:cNvPr id="6" name="TextBox 5">
            <a:extLst>
              <a:ext uri="{FF2B5EF4-FFF2-40B4-BE49-F238E27FC236}">
                <a16:creationId xmlns:a16="http://schemas.microsoft.com/office/drawing/2014/main" id="{A4C08210-806D-8A40-924A-2137DD907562}"/>
              </a:ext>
            </a:extLst>
          </p:cNvPr>
          <p:cNvSpPr txBox="1"/>
          <p:nvPr/>
        </p:nvSpPr>
        <p:spPr>
          <a:xfrm>
            <a:off x="7048563" y="1648831"/>
            <a:ext cx="710451" cy="369332"/>
          </a:xfrm>
          <a:prstGeom prst="rect">
            <a:avLst/>
          </a:prstGeom>
          <a:noFill/>
        </p:spPr>
        <p:txBody>
          <a:bodyPr wrap="none" rtlCol="0">
            <a:spAutoFit/>
          </a:bodyPr>
          <a:lstStyle/>
          <a:p>
            <a:r>
              <a:rPr kumimoji="1" lang="en-US" altLang="zh-CN" dirty="0" err="1"/>
              <a:t>portB</a:t>
            </a:r>
            <a:endParaRPr kumimoji="1" lang="zh-CN" altLang="en-US" dirty="0"/>
          </a:p>
        </p:txBody>
      </p:sp>
      <p:sp>
        <p:nvSpPr>
          <p:cNvPr id="7" name="TextBox 6">
            <a:extLst>
              <a:ext uri="{FF2B5EF4-FFF2-40B4-BE49-F238E27FC236}">
                <a16:creationId xmlns:a16="http://schemas.microsoft.com/office/drawing/2014/main" id="{89702BD5-35C5-B349-BBC4-DEB9587978EA}"/>
              </a:ext>
            </a:extLst>
          </p:cNvPr>
          <p:cNvSpPr txBox="1"/>
          <p:nvPr/>
        </p:nvSpPr>
        <p:spPr>
          <a:xfrm>
            <a:off x="4426303" y="3115996"/>
            <a:ext cx="582852" cy="369332"/>
          </a:xfrm>
          <a:prstGeom prst="rect">
            <a:avLst/>
          </a:prstGeom>
          <a:noFill/>
        </p:spPr>
        <p:txBody>
          <a:bodyPr wrap="none" rtlCol="0">
            <a:spAutoFit/>
          </a:bodyPr>
          <a:lstStyle/>
          <a:p>
            <a:r>
              <a:rPr kumimoji="1" lang="en-US" altLang="zh-CN" dirty="0" err="1"/>
              <a:t>dstE</a:t>
            </a:r>
            <a:endParaRPr kumimoji="1" lang="zh-CN" altLang="en-US" dirty="0"/>
          </a:p>
        </p:txBody>
      </p:sp>
      <p:sp>
        <p:nvSpPr>
          <p:cNvPr id="8" name="TextBox 7">
            <a:extLst>
              <a:ext uri="{FF2B5EF4-FFF2-40B4-BE49-F238E27FC236}">
                <a16:creationId xmlns:a16="http://schemas.microsoft.com/office/drawing/2014/main" id="{7CC7676B-4B59-2647-8101-1ACCE081B314}"/>
              </a:ext>
            </a:extLst>
          </p:cNvPr>
          <p:cNvSpPr txBox="1"/>
          <p:nvPr/>
        </p:nvSpPr>
        <p:spPr>
          <a:xfrm>
            <a:off x="5372707" y="3115996"/>
            <a:ext cx="667812" cy="369332"/>
          </a:xfrm>
          <a:prstGeom prst="rect">
            <a:avLst/>
          </a:prstGeom>
          <a:noFill/>
        </p:spPr>
        <p:txBody>
          <a:bodyPr wrap="none" rtlCol="0">
            <a:spAutoFit/>
          </a:bodyPr>
          <a:lstStyle/>
          <a:p>
            <a:r>
              <a:rPr kumimoji="1" lang="en-US" altLang="zh-CN" dirty="0" err="1"/>
              <a:t>dstM</a:t>
            </a:r>
            <a:endParaRPr kumimoji="1" lang="zh-CN" altLang="en-US" dirty="0"/>
          </a:p>
        </p:txBody>
      </p:sp>
      <p:sp>
        <p:nvSpPr>
          <p:cNvPr id="9" name="TextBox 8">
            <a:extLst>
              <a:ext uri="{FF2B5EF4-FFF2-40B4-BE49-F238E27FC236}">
                <a16:creationId xmlns:a16="http://schemas.microsoft.com/office/drawing/2014/main" id="{E3CC3225-8DDB-2449-91C6-2B7943610DFA}"/>
              </a:ext>
            </a:extLst>
          </p:cNvPr>
          <p:cNvSpPr txBox="1"/>
          <p:nvPr/>
        </p:nvSpPr>
        <p:spPr>
          <a:xfrm>
            <a:off x="6508569" y="3115996"/>
            <a:ext cx="582019" cy="369332"/>
          </a:xfrm>
          <a:prstGeom prst="rect">
            <a:avLst/>
          </a:prstGeom>
          <a:noFill/>
        </p:spPr>
        <p:txBody>
          <a:bodyPr wrap="none" rtlCol="0">
            <a:spAutoFit/>
          </a:bodyPr>
          <a:lstStyle/>
          <a:p>
            <a:r>
              <a:rPr kumimoji="1" lang="en-US" altLang="zh-CN" dirty="0" err="1"/>
              <a:t>srcA</a:t>
            </a:r>
            <a:endParaRPr kumimoji="1" lang="zh-CN" altLang="en-US" dirty="0"/>
          </a:p>
        </p:txBody>
      </p:sp>
      <p:sp>
        <p:nvSpPr>
          <p:cNvPr id="10" name="TextBox 9">
            <a:extLst>
              <a:ext uri="{FF2B5EF4-FFF2-40B4-BE49-F238E27FC236}">
                <a16:creationId xmlns:a16="http://schemas.microsoft.com/office/drawing/2014/main" id="{DADFBB32-6FF9-264B-A4BA-D61A0EEAF32D}"/>
              </a:ext>
            </a:extLst>
          </p:cNvPr>
          <p:cNvSpPr txBox="1"/>
          <p:nvPr/>
        </p:nvSpPr>
        <p:spPr>
          <a:xfrm>
            <a:off x="7558639" y="3115996"/>
            <a:ext cx="574003" cy="369332"/>
          </a:xfrm>
          <a:prstGeom prst="rect">
            <a:avLst/>
          </a:prstGeom>
          <a:noFill/>
        </p:spPr>
        <p:txBody>
          <a:bodyPr wrap="none" rtlCol="0">
            <a:spAutoFit/>
          </a:bodyPr>
          <a:lstStyle/>
          <a:p>
            <a:r>
              <a:rPr kumimoji="1" lang="en-US" altLang="zh-CN" dirty="0" err="1"/>
              <a:t>srcB</a:t>
            </a:r>
            <a:endParaRPr kumimoji="1" lang="zh-CN" altLang="en-US" dirty="0"/>
          </a:p>
        </p:txBody>
      </p:sp>
      <p:sp>
        <p:nvSpPr>
          <p:cNvPr id="11" name="TextBox 10">
            <a:extLst>
              <a:ext uri="{FF2B5EF4-FFF2-40B4-BE49-F238E27FC236}">
                <a16:creationId xmlns:a16="http://schemas.microsoft.com/office/drawing/2014/main" id="{26080919-5BD3-8E49-AC4A-EC5AD31892B6}"/>
              </a:ext>
            </a:extLst>
          </p:cNvPr>
          <p:cNvSpPr txBox="1"/>
          <p:nvPr/>
        </p:nvSpPr>
        <p:spPr>
          <a:xfrm>
            <a:off x="1342308" y="5870630"/>
            <a:ext cx="389850" cy="369332"/>
          </a:xfrm>
          <a:prstGeom prst="rect">
            <a:avLst/>
          </a:prstGeom>
          <a:noFill/>
        </p:spPr>
        <p:txBody>
          <a:bodyPr wrap="square" rtlCol="0">
            <a:spAutoFit/>
          </a:bodyPr>
          <a:lstStyle/>
          <a:p>
            <a:r>
              <a:rPr kumimoji="1" lang="en-US" altLang="zh-CN" dirty="0" err="1"/>
              <a:t>rB</a:t>
            </a:r>
            <a:endParaRPr kumimoji="1" lang="en-US" altLang="zh-CN" dirty="0"/>
          </a:p>
        </p:txBody>
      </p:sp>
      <p:sp>
        <p:nvSpPr>
          <p:cNvPr id="12" name="TextBox 11">
            <a:extLst>
              <a:ext uri="{FF2B5EF4-FFF2-40B4-BE49-F238E27FC236}">
                <a16:creationId xmlns:a16="http://schemas.microsoft.com/office/drawing/2014/main" id="{DBB8FBA7-49F5-4D44-A425-E6DAAF5EAE3E}"/>
              </a:ext>
            </a:extLst>
          </p:cNvPr>
          <p:cNvSpPr txBox="1"/>
          <p:nvPr/>
        </p:nvSpPr>
        <p:spPr>
          <a:xfrm>
            <a:off x="1342308" y="5360131"/>
            <a:ext cx="397866" cy="369332"/>
          </a:xfrm>
          <a:prstGeom prst="rect">
            <a:avLst/>
          </a:prstGeom>
          <a:noFill/>
        </p:spPr>
        <p:txBody>
          <a:bodyPr wrap="square" rtlCol="0">
            <a:spAutoFit/>
          </a:bodyPr>
          <a:lstStyle/>
          <a:p>
            <a:r>
              <a:rPr kumimoji="1" lang="en-US" altLang="zh-CN" dirty="0" err="1"/>
              <a:t>rA</a:t>
            </a:r>
            <a:endParaRPr kumimoji="1" lang="en-US" altLang="zh-CN" dirty="0"/>
          </a:p>
        </p:txBody>
      </p:sp>
      <p:sp>
        <p:nvSpPr>
          <p:cNvPr id="13" name="TextBox 12">
            <a:extLst>
              <a:ext uri="{FF2B5EF4-FFF2-40B4-BE49-F238E27FC236}">
                <a16:creationId xmlns:a16="http://schemas.microsoft.com/office/drawing/2014/main" id="{A332E40C-96A5-BA46-8603-D55D4ADEF37F}"/>
              </a:ext>
            </a:extLst>
          </p:cNvPr>
          <p:cNvSpPr txBox="1"/>
          <p:nvPr/>
        </p:nvSpPr>
        <p:spPr>
          <a:xfrm>
            <a:off x="1047677" y="4849632"/>
            <a:ext cx="692497" cy="369332"/>
          </a:xfrm>
          <a:prstGeom prst="rect">
            <a:avLst/>
          </a:prstGeom>
          <a:noFill/>
        </p:spPr>
        <p:txBody>
          <a:bodyPr wrap="square" rtlCol="0">
            <a:spAutoFit/>
          </a:bodyPr>
          <a:lstStyle/>
          <a:p>
            <a:r>
              <a:rPr kumimoji="1" lang="en-US" altLang="zh-CN" dirty="0" err="1"/>
              <a:t>icode</a:t>
            </a:r>
            <a:endParaRPr kumimoji="1" lang="en-US" altLang="zh-CN" dirty="0"/>
          </a:p>
        </p:txBody>
      </p:sp>
      <p:cxnSp>
        <p:nvCxnSpPr>
          <p:cNvPr id="14" name="Elbow Connector 13">
            <a:extLst>
              <a:ext uri="{FF2B5EF4-FFF2-40B4-BE49-F238E27FC236}">
                <a16:creationId xmlns:a16="http://schemas.microsoft.com/office/drawing/2014/main" id="{C4F4F12F-E157-564F-AF30-C48006E51123}"/>
              </a:ext>
            </a:extLst>
          </p:cNvPr>
          <p:cNvCxnSpPr>
            <a:cxnSpLocks/>
            <a:stCxn id="13" idx="3"/>
          </p:cNvCxnSpPr>
          <p:nvPr/>
        </p:nvCxnSpPr>
        <p:spPr>
          <a:xfrm flipV="1">
            <a:off x="1740174" y="4373119"/>
            <a:ext cx="5912956" cy="661179"/>
          </a:xfrm>
          <a:prstGeom prst="bentConnector3">
            <a:avLst>
              <a:gd name="adj1" fmla="val 99982"/>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DA9214B-A2F3-3847-95C6-5631B758E993}"/>
              </a:ext>
            </a:extLst>
          </p:cNvPr>
          <p:cNvSpPr/>
          <p:nvPr/>
        </p:nvSpPr>
        <p:spPr>
          <a:xfrm>
            <a:off x="4360800" y="3961841"/>
            <a:ext cx="713858" cy="4112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accent3"/>
                </a:solidFill>
              </a:rPr>
              <a:t>dstE</a:t>
            </a:r>
            <a:endParaRPr kumimoji="1" lang="zh-CN" altLang="en-US" dirty="0">
              <a:solidFill>
                <a:schemeClr val="accent3"/>
              </a:solidFill>
            </a:endParaRPr>
          </a:p>
        </p:txBody>
      </p:sp>
      <p:sp>
        <p:nvSpPr>
          <p:cNvPr id="20" name="Rectangle 19">
            <a:extLst>
              <a:ext uri="{FF2B5EF4-FFF2-40B4-BE49-F238E27FC236}">
                <a16:creationId xmlns:a16="http://schemas.microsoft.com/office/drawing/2014/main" id="{F2D69DE6-7114-724A-8475-411ECCF9560E}"/>
              </a:ext>
            </a:extLst>
          </p:cNvPr>
          <p:cNvSpPr/>
          <p:nvPr/>
        </p:nvSpPr>
        <p:spPr>
          <a:xfrm>
            <a:off x="5349683" y="3961841"/>
            <a:ext cx="713859" cy="4112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accent3"/>
                </a:solidFill>
              </a:rPr>
              <a:t>dstM</a:t>
            </a:r>
            <a:endParaRPr kumimoji="1" lang="zh-CN" altLang="en-US" dirty="0">
              <a:solidFill>
                <a:schemeClr val="accent3"/>
              </a:solidFill>
            </a:endParaRPr>
          </a:p>
        </p:txBody>
      </p:sp>
      <p:sp>
        <p:nvSpPr>
          <p:cNvPr id="21" name="Rectangle 20">
            <a:extLst>
              <a:ext uri="{FF2B5EF4-FFF2-40B4-BE49-F238E27FC236}">
                <a16:creationId xmlns:a16="http://schemas.microsoft.com/office/drawing/2014/main" id="{3D717DDE-43F9-3048-B69E-708006FB8965}"/>
              </a:ext>
            </a:extLst>
          </p:cNvPr>
          <p:cNvSpPr/>
          <p:nvPr/>
        </p:nvSpPr>
        <p:spPr>
          <a:xfrm>
            <a:off x="6442648" y="3961841"/>
            <a:ext cx="713859" cy="4112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accent3"/>
                </a:solidFill>
              </a:rPr>
              <a:t>srcA</a:t>
            </a:r>
            <a:endParaRPr kumimoji="1" lang="zh-CN" altLang="en-US" dirty="0">
              <a:solidFill>
                <a:schemeClr val="accent3"/>
              </a:solidFill>
            </a:endParaRPr>
          </a:p>
        </p:txBody>
      </p:sp>
      <p:sp>
        <p:nvSpPr>
          <p:cNvPr id="22" name="Rectangle 21">
            <a:extLst>
              <a:ext uri="{FF2B5EF4-FFF2-40B4-BE49-F238E27FC236}">
                <a16:creationId xmlns:a16="http://schemas.microsoft.com/office/drawing/2014/main" id="{41C56F75-3F5B-FB4B-B396-9858C3BD720B}"/>
              </a:ext>
            </a:extLst>
          </p:cNvPr>
          <p:cNvSpPr/>
          <p:nvPr/>
        </p:nvSpPr>
        <p:spPr>
          <a:xfrm>
            <a:off x="7488710" y="3960519"/>
            <a:ext cx="713859" cy="4112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accent3"/>
                </a:solidFill>
              </a:rPr>
              <a:t>srcB</a:t>
            </a:r>
            <a:endParaRPr kumimoji="1" lang="zh-CN" altLang="en-US" dirty="0">
              <a:solidFill>
                <a:schemeClr val="accent3"/>
              </a:solidFill>
            </a:endParaRPr>
          </a:p>
        </p:txBody>
      </p:sp>
      <p:cxnSp>
        <p:nvCxnSpPr>
          <p:cNvPr id="28" name="Straight Arrow Connector 27">
            <a:extLst>
              <a:ext uri="{FF2B5EF4-FFF2-40B4-BE49-F238E27FC236}">
                <a16:creationId xmlns:a16="http://schemas.microsoft.com/office/drawing/2014/main" id="{0DE58E22-1B35-E949-9E20-442F4E3D4934}"/>
              </a:ext>
            </a:extLst>
          </p:cNvPr>
          <p:cNvCxnSpPr>
            <a:cxnSpLocks/>
          </p:cNvCxnSpPr>
          <p:nvPr/>
        </p:nvCxnSpPr>
        <p:spPr>
          <a:xfrm flipH="1" flipV="1">
            <a:off x="4540471" y="4371797"/>
            <a:ext cx="1" cy="651992"/>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1F242628-92A0-AF43-A610-B58735FF1918}"/>
              </a:ext>
            </a:extLst>
          </p:cNvPr>
          <p:cNvCxnSpPr>
            <a:cxnSpLocks/>
          </p:cNvCxnSpPr>
          <p:nvPr/>
        </p:nvCxnSpPr>
        <p:spPr>
          <a:xfrm flipH="1" flipV="1">
            <a:off x="5521617" y="4382306"/>
            <a:ext cx="1" cy="651992"/>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7A6C0EBF-CACB-BC4F-BF0F-F77981C7F6E8}"/>
              </a:ext>
            </a:extLst>
          </p:cNvPr>
          <p:cNvCxnSpPr>
            <a:cxnSpLocks/>
          </p:cNvCxnSpPr>
          <p:nvPr/>
        </p:nvCxnSpPr>
        <p:spPr>
          <a:xfrm flipH="1" flipV="1">
            <a:off x="6670383" y="4379709"/>
            <a:ext cx="1" cy="651992"/>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cxnSp>
        <p:nvCxnSpPr>
          <p:cNvPr id="35" name="Elbow Connector 34">
            <a:extLst>
              <a:ext uri="{FF2B5EF4-FFF2-40B4-BE49-F238E27FC236}">
                <a16:creationId xmlns:a16="http://schemas.microsoft.com/office/drawing/2014/main" id="{65F7C4FA-35B7-EE4A-8CB9-F659905C07CA}"/>
              </a:ext>
            </a:extLst>
          </p:cNvPr>
          <p:cNvCxnSpPr>
            <a:cxnSpLocks/>
            <a:stCxn id="12" idx="3"/>
          </p:cNvCxnSpPr>
          <p:nvPr/>
        </p:nvCxnSpPr>
        <p:spPr>
          <a:xfrm flipV="1">
            <a:off x="1740174" y="4382306"/>
            <a:ext cx="5238695" cy="1162491"/>
          </a:xfrm>
          <a:prstGeom prst="bentConnector3">
            <a:avLst>
              <a:gd name="adj1" fmla="val 100044"/>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F12BAE4B-D840-FE4E-978B-33B786C72F1E}"/>
              </a:ext>
            </a:extLst>
          </p:cNvPr>
          <p:cNvCxnSpPr>
            <a:cxnSpLocks/>
            <a:stCxn id="11" idx="3"/>
          </p:cNvCxnSpPr>
          <p:nvPr/>
        </p:nvCxnSpPr>
        <p:spPr>
          <a:xfrm flipV="1">
            <a:off x="1732158" y="4382306"/>
            <a:ext cx="6296475" cy="1672990"/>
          </a:xfrm>
          <a:prstGeom prst="bentConnector3">
            <a:avLst>
              <a:gd name="adj1" fmla="val 100110"/>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00E6CF6-04E3-8A49-9661-DF8E409A99F4}"/>
              </a:ext>
            </a:extLst>
          </p:cNvPr>
          <p:cNvCxnSpPr>
            <a:cxnSpLocks/>
          </p:cNvCxnSpPr>
          <p:nvPr/>
        </p:nvCxnSpPr>
        <p:spPr>
          <a:xfrm flipV="1">
            <a:off x="5858748" y="4379709"/>
            <a:ext cx="0" cy="1165088"/>
          </a:xfrm>
          <a:prstGeom prst="straightConnector1">
            <a:avLst/>
          </a:prstGeom>
          <a:ln w="19050" cap="rnd">
            <a:solidFill>
              <a:srgbClr val="FF0000"/>
            </a:solidFill>
            <a:round/>
            <a:headEnd type="oval"/>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F7269C6F-FFA1-2843-9974-83285E8E05D8}"/>
              </a:ext>
            </a:extLst>
          </p:cNvPr>
          <p:cNvCxnSpPr>
            <a:cxnSpLocks/>
          </p:cNvCxnSpPr>
          <p:nvPr/>
        </p:nvCxnSpPr>
        <p:spPr>
          <a:xfrm flipV="1">
            <a:off x="4880395" y="4379709"/>
            <a:ext cx="1" cy="1684774"/>
          </a:xfrm>
          <a:prstGeom prst="straightConnector1">
            <a:avLst/>
          </a:prstGeom>
          <a:ln w="19050" cap="rnd">
            <a:solidFill>
              <a:srgbClr val="FF0000"/>
            </a:solidFill>
            <a:round/>
            <a:headEnd type="oval"/>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5174B2AE-951F-5448-9E91-7E153435D82D}"/>
              </a:ext>
            </a:extLst>
          </p:cNvPr>
          <p:cNvCxnSpPr>
            <a:cxnSpLocks/>
            <a:stCxn id="19" idx="0"/>
            <a:endCxn id="7" idx="2"/>
          </p:cNvCxnSpPr>
          <p:nvPr/>
        </p:nvCxnSpPr>
        <p:spPr>
          <a:xfrm flipV="1">
            <a:off x="4717729" y="3485328"/>
            <a:ext cx="0" cy="476513"/>
          </a:xfrm>
          <a:prstGeom prst="straightConnector1">
            <a:avLst/>
          </a:prstGeom>
          <a:ln w="19050" cap="rnd">
            <a:round/>
            <a:headEnd type="none"/>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69D127CD-2D41-B74D-8654-7C380C7481A4}"/>
              </a:ext>
            </a:extLst>
          </p:cNvPr>
          <p:cNvCxnSpPr>
            <a:cxnSpLocks/>
            <a:stCxn id="20" idx="0"/>
            <a:endCxn id="8" idx="2"/>
          </p:cNvCxnSpPr>
          <p:nvPr/>
        </p:nvCxnSpPr>
        <p:spPr>
          <a:xfrm flipV="1">
            <a:off x="5706613" y="3485328"/>
            <a:ext cx="0" cy="476513"/>
          </a:xfrm>
          <a:prstGeom prst="straightConnector1">
            <a:avLst/>
          </a:prstGeom>
          <a:ln w="19050" cap="rnd">
            <a:round/>
            <a:headEnd type="none"/>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F6F5D478-0928-B542-8423-D43AA3C339E4}"/>
              </a:ext>
            </a:extLst>
          </p:cNvPr>
          <p:cNvCxnSpPr>
            <a:cxnSpLocks/>
            <a:stCxn id="21" idx="0"/>
            <a:endCxn id="9" idx="2"/>
          </p:cNvCxnSpPr>
          <p:nvPr/>
        </p:nvCxnSpPr>
        <p:spPr>
          <a:xfrm flipV="1">
            <a:off x="6799578" y="3485328"/>
            <a:ext cx="1" cy="476513"/>
          </a:xfrm>
          <a:prstGeom prst="straightConnector1">
            <a:avLst/>
          </a:prstGeom>
          <a:ln w="19050" cap="rnd">
            <a:round/>
            <a:headEnd type="none"/>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9A1A2675-D47F-7E44-8138-5E44115C1A08}"/>
              </a:ext>
            </a:extLst>
          </p:cNvPr>
          <p:cNvCxnSpPr>
            <a:cxnSpLocks/>
            <a:stCxn id="22" idx="0"/>
            <a:endCxn id="10" idx="2"/>
          </p:cNvCxnSpPr>
          <p:nvPr/>
        </p:nvCxnSpPr>
        <p:spPr>
          <a:xfrm flipV="1">
            <a:off x="7845640" y="3485328"/>
            <a:ext cx="1" cy="475191"/>
          </a:xfrm>
          <a:prstGeom prst="straightConnector1">
            <a:avLst/>
          </a:prstGeom>
          <a:ln w="19050" cap="rnd">
            <a:round/>
            <a:headEnd type="none"/>
            <a:tailEnd type="triangle"/>
          </a:ln>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2DF416D3-9E1E-3340-81D4-09CCE774D5ED}"/>
              </a:ext>
            </a:extLst>
          </p:cNvPr>
          <p:cNvSpPr txBox="1"/>
          <p:nvPr/>
        </p:nvSpPr>
        <p:spPr>
          <a:xfrm>
            <a:off x="8009527" y="1998585"/>
            <a:ext cx="308535" cy="369332"/>
          </a:xfrm>
          <a:prstGeom prst="rect">
            <a:avLst/>
          </a:prstGeom>
          <a:noFill/>
        </p:spPr>
        <p:txBody>
          <a:bodyPr wrap="square" rtlCol="0">
            <a:spAutoFit/>
          </a:bodyPr>
          <a:lstStyle/>
          <a:p>
            <a:pPr algn="ctr"/>
            <a:r>
              <a:rPr kumimoji="1" lang="en-US" altLang="zh-CN" dirty="0"/>
              <a:t>M</a:t>
            </a:r>
            <a:endParaRPr kumimoji="1" lang="zh-CN" altLang="en-US" dirty="0"/>
          </a:p>
        </p:txBody>
      </p:sp>
      <p:sp>
        <p:nvSpPr>
          <p:cNvPr id="68" name="TextBox 67">
            <a:extLst>
              <a:ext uri="{FF2B5EF4-FFF2-40B4-BE49-F238E27FC236}">
                <a16:creationId xmlns:a16="http://schemas.microsoft.com/office/drawing/2014/main" id="{9410F808-67F8-784D-92DD-5FCBBFB6202D}"/>
              </a:ext>
            </a:extLst>
          </p:cNvPr>
          <p:cNvSpPr txBox="1"/>
          <p:nvPr/>
        </p:nvSpPr>
        <p:spPr>
          <a:xfrm>
            <a:off x="8035720" y="2662501"/>
            <a:ext cx="296876" cy="369332"/>
          </a:xfrm>
          <a:prstGeom prst="rect">
            <a:avLst/>
          </a:prstGeom>
          <a:noFill/>
        </p:spPr>
        <p:txBody>
          <a:bodyPr wrap="square" rtlCol="0">
            <a:spAutoFit/>
          </a:bodyPr>
          <a:lstStyle/>
          <a:p>
            <a:pPr algn="ctr"/>
            <a:r>
              <a:rPr kumimoji="1" lang="en-US" altLang="zh-CN" dirty="0"/>
              <a:t>E </a:t>
            </a:r>
            <a:endParaRPr kumimoji="1" lang="zh-CN" altLang="en-US" dirty="0"/>
          </a:p>
        </p:txBody>
      </p:sp>
      <p:cxnSp>
        <p:nvCxnSpPr>
          <p:cNvPr id="69" name="Straight Arrow Connector 68">
            <a:extLst>
              <a:ext uri="{FF2B5EF4-FFF2-40B4-BE49-F238E27FC236}">
                <a16:creationId xmlns:a16="http://schemas.microsoft.com/office/drawing/2014/main" id="{303BCB89-450E-4C4B-A903-C40AAA0A6E37}"/>
              </a:ext>
            </a:extLst>
          </p:cNvPr>
          <p:cNvCxnSpPr>
            <a:cxnSpLocks/>
            <a:stCxn id="5" idx="0"/>
            <a:endCxn id="72" idx="2"/>
          </p:cNvCxnSpPr>
          <p:nvPr/>
        </p:nvCxnSpPr>
        <p:spPr>
          <a:xfrm flipV="1">
            <a:off x="5214796" y="890188"/>
            <a:ext cx="1" cy="758643"/>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1B1EAD12-8996-6249-A287-6AD667F735D5}"/>
              </a:ext>
            </a:extLst>
          </p:cNvPr>
          <p:cNvCxnSpPr>
            <a:cxnSpLocks/>
            <a:stCxn id="6" idx="0"/>
            <a:endCxn id="76" idx="2"/>
          </p:cNvCxnSpPr>
          <p:nvPr/>
        </p:nvCxnSpPr>
        <p:spPr>
          <a:xfrm flipV="1">
            <a:off x="7403789" y="892642"/>
            <a:ext cx="0" cy="756189"/>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72" name="TextBox 71">
            <a:extLst>
              <a:ext uri="{FF2B5EF4-FFF2-40B4-BE49-F238E27FC236}">
                <a16:creationId xmlns:a16="http://schemas.microsoft.com/office/drawing/2014/main" id="{66278ED1-30D0-7849-9C23-AD3EF4A4E372}"/>
              </a:ext>
            </a:extLst>
          </p:cNvPr>
          <p:cNvSpPr txBox="1"/>
          <p:nvPr/>
        </p:nvSpPr>
        <p:spPr>
          <a:xfrm>
            <a:off x="4923787" y="520856"/>
            <a:ext cx="582019" cy="369332"/>
          </a:xfrm>
          <a:prstGeom prst="rect">
            <a:avLst/>
          </a:prstGeom>
          <a:noFill/>
        </p:spPr>
        <p:txBody>
          <a:bodyPr wrap="none" rtlCol="0">
            <a:spAutoFit/>
          </a:bodyPr>
          <a:lstStyle/>
          <a:p>
            <a:r>
              <a:rPr kumimoji="1" lang="en-US" altLang="zh-CN" dirty="0" err="1"/>
              <a:t>valA</a:t>
            </a:r>
            <a:endParaRPr kumimoji="1" lang="zh-CN" altLang="en-US" dirty="0"/>
          </a:p>
        </p:txBody>
      </p:sp>
      <p:sp>
        <p:nvSpPr>
          <p:cNvPr id="76" name="TextBox 75">
            <a:extLst>
              <a:ext uri="{FF2B5EF4-FFF2-40B4-BE49-F238E27FC236}">
                <a16:creationId xmlns:a16="http://schemas.microsoft.com/office/drawing/2014/main" id="{F75669CF-D290-6A49-AC28-4893353890ED}"/>
              </a:ext>
            </a:extLst>
          </p:cNvPr>
          <p:cNvSpPr txBox="1"/>
          <p:nvPr/>
        </p:nvSpPr>
        <p:spPr>
          <a:xfrm>
            <a:off x="7112779" y="523310"/>
            <a:ext cx="582019" cy="369332"/>
          </a:xfrm>
          <a:prstGeom prst="rect">
            <a:avLst/>
          </a:prstGeom>
          <a:noFill/>
        </p:spPr>
        <p:txBody>
          <a:bodyPr wrap="square" rtlCol="0">
            <a:spAutoFit/>
          </a:bodyPr>
          <a:lstStyle/>
          <a:p>
            <a:r>
              <a:rPr kumimoji="1" lang="en-US" altLang="zh-CN" dirty="0" err="1"/>
              <a:t>valB</a:t>
            </a:r>
            <a:endParaRPr kumimoji="1" lang="zh-CN" altLang="en-US" dirty="0"/>
          </a:p>
        </p:txBody>
      </p:sp>
      <p:cxnSp>
        <p:nvCxnSpPr>
          <p:cNvPr id="85" name="Elbow Connector 84">
            <a:extLst>
              <a:ext uri="{FF2B5EF4-FFF2-40B4-BE49-F238E27FC236}">
                <a16:creationId xmlns:a16="http://schemas.microsoft.com/office/drawing/2014/main" id="{36D8EABD-86D1-D54B-AF1E-B3CB382CC6A2}"/>
              </a:ext>
            </a:extLst>
          </p:cNvPr>
          <p:cNvCxnSpPr>
            <a:cxnSpLocks/>
            <a:stCxn id="88" idx="2"/>
            <a:endCxn id="19" idx="1"/>
          </p:cNvCxnSpPr>
          <p:nvPr/>
        </p:nvCxnSpPr>
        <p:spPr>
          <a:xfrm rot="16200000" flipH="1">
            <a:off x="1261499" y="1068179"/>
            <a:ext cx="3180110" cy="3018492"/>
          </a:xfrm>
          <a:prstGeom prst="bentConnector2">
            <a:avLst/>
          </a:prstGeom>
          <a:ln w="9525">
            <a:solidFill>
              <a:schemeClr val="tx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FD1F9D9-AB60-FB42-9565-73B60E7FC6E5}"/>
              </a:ext>
            </a:extLst>
          </p:cNvPr>
          <p:cNvSpPr txBox="1"/>
          <p:nvPr/>
        </p:nvSpPr>
        <p:spPr>
          <a:xfrm>
            <a:off x="1066431" y="618038"/>
            <a:ext cx="551754" cy="369332"/>
          </a:xfrm>
          <a:prstGeom prst="rect">
            <a:avLst/>
          </a:prstGeom>
          <a:noFill/>
        </p:spPr>
        <p:txBody>
          <a:bodyPr wrap="none" rtlCol="0">
            <a:spAutoFit/>
          </a:bodyPr>
          <a:lstStyle/>
          <a:p>
            <a:r>
              <a:rPr kumimoji="1" lang="en-US" altLang="zh-CN" dirty="0" err="1"/>
              <a:t>Cnd</a:t>
            </a:r>
            <a:endParaRPr kumimoji="1" lang="zh-CN" altLang="en-US" dirty="0"/>
          </a:p>
        </p:txBody>
      </p:sp>
      <p:sp>
        <p:nvSpPr>
          <p:cNvPr id="90" name="TextBox 89">
            <a:extLst>
              <a:ext uri="{FF2B5EF4-FFF2-40B4-BE49-F238E27FC236}">
                <a16:creationId xmlns:a16="http://schemas.microsoft.com/office/drawing/2014/main" id="{548B3A9F-A43F-FC41-9185-E4EB2CB76CBC}"/>
              </a:ext>
            </a:extLst>
          </p:cNvPr>
          <p:cNvSpPr txBox="1"/>
          <p:nvPr/>
        </p:nvSpPr>
        <p:spPr>
          <a:xfrm>
            <a:off x="2851553" y="3796826"/>
            <a:ext cx="932243" cy="369332"/>
          </a:xfrm>
          <a:prstGeom prst="rect">
            <a:avLst/>
          </a:prstGeom>
          <a:noFill/>
        </p:spPr>
        <p:txBody>
          <a:bodyPr wrap="none" rtlCol="0">
            <a:spAutoFit/>
          </a:bodyPr>
          <a:lstStyle/>
          <a:p>
            <a:r>
              <a:rPr kumimoji="1" lang="en-US" altLang="zh-CN" dirty="0" err="1">
                <a:solidFill>
                  <a:schemeClr val="accent6"/>
                </a:solidFill>
              </a:rPr>
              <a:t>cmovXX</a:t>
            </a:r>
            <a:endParaRPr kumimoji="1" lang="zh-CN" altLang="en-US" dirty="0">
              <a:solidFill>
                <a:schemeClr val="accent6"/>
              </a:solidFill>
            </a:endParaRPr>
          </a:p>
        </p:txBody>
      </p:sp>
      <p:cxnSp>
        <p:nvCxnSpPr>
          <p:cNvPr id="94" name="Elbow Connector 93">
            <a:extLst>
              <a:ext uri="{FF2B5EF4-FFF2-40B4-BE49-F238E27FC236}">
                <a16:creationId xmlns:a16="http://schemas.microsoft.com/office/drawing/2014/main" id="{B8856156-718A-7C47-AA72-C946151A27B8}"/>
              </a:ext>
            </a:extLst>
          </p:cNvPr>
          <p:cNvCxnSpPr>
            <a:cxnSpLocks/>
            <a:stCxn id="100" idx="2"/>
            <a:endCxn id="67" idx="3"/>
          </p:cNvCxnSpPr>
          <p:nvPr/>
        </p:nvCxnSpPr>
        <p:spPr>
          <a:xfrm rot="5400000">
            <a:off x="7997899" y="1202448"/>
            <a:ext cx="1300966" cy="660640"/>
          </a:xfrm>
          <a:prstGeom prst="bentConnector2">
            <a:avLst/>
          </a:prstGeom>
          <a:ln w="317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56EE6016-D888-374B-85B6-DD245E24DB8B}"/>
              </a:ext>
            </a:extLst>
          </p:cNvPr>
          <p:cNvSpPr txBox="1"/>
          <p:nvPr/>
        </p:nvSpPr>
        <p:spPr>
          <a:xfrm>
            <a:off x="8655632" y="512953"/>
            <a:ext cx="646139" cy="369332"/>
          </a:xfrm>
          <a:prstGeom prst="rect">
            <a:avLst/>
          </a:prstGeom>
          <a:noFill/>
        </p:spPr>
        <p:txBody>
          <a:bodyPr wrap="none" rtlCol="0">
            <a:spAutoFit/>
          </a:bodyPr>
          <a:lstStyle/>
          <a:p>
            <a:r>
              <a:rPr kumimoji="1" lang="en-US" altLang="zh-CN" dirty="0" err="1"/>
              <a:t>valM</a:t>
            </a:r>
            <a:endParaRPr kumimoji="1" lang="zh-CN" altLang="en-US" dirty="0"/>
          </a:p>
        </p:txBody>
      </p:sp>
      <p:cxnSp>
        <p:nvCxnSpPr>
          <p:cNvPr id="105" name="Elbow Connector 104">
            <a:extLst>
              <a:ext uri="{FF2B5EF4-FFF2-40B4-BE49-F238E27FC236}">
                <a16:creationId xmlns:a16="http://schemas.microsoft.com/office/drawing/2014/main" id="{1C16AD59-C697-3740-B32D-9939F5BE3837}"/>
              </a:ext>
            </a:extLst>
          </p:cNvPr>
          <p:cNvCxnSpPr>
            <a:cxnSpLocks/>
            <a:stCxn id="106" idx="2"/>
            <a:endCxn id="68" idx="3"/>
          </p:cNvCxnSpPr>
          <p:nvPr/>
        </p:nvCxnSpPr>
        <p:spPr>
          <a:xfrm rot="5400000">
            <a:off x="8007480" y="1215304"/>
            <a:ext cx="1956979" cy="1306746"/>
          </a:xfrm>
          <a:prstGeom prst="bentConnector2">
            <a:avLst/>
          </a:prstGeom>
          <a:ln w="317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C439C4A3-FCB5-014E-9648-F1F7B9E0AFDA}"/>
              </a:ext>
            </a:extLst>
          </p:cNvPr>
          <p:cNvSpPr txBox="1"/>
          <p:nvPr/>
        </p:nvSpPr>
        <p:spPr>
          <a:xfrm>
            <a:off x="9316272" y="520856"/>
            <a:ext cx="646139" cy="369332"/>
          </a:xfrm>
          <a:prstGeom prst="rect">
            <a:avLst/>
          </a:prstGeom>
          <a:noFill/>
        </p:spPr>
        <p:txBody>
          <a:bodyPr wrap="square" rtlCol="0">
            <a:spAutoFit/>
          </a:bodyPr>
          <a:lstStyle/>
          <a:p>
            <a:r>
              <a:rPr kumimoji="1" lang="en-US" altLang="zh-CN" dirty="0" err="1"/>
              <a:t>valE</a:t>
            </a:r>
            <a:endParaRPr kumimoji="1" lang="zh-CN" altLang="en-US" dirty="0"/>
          </a:p>
        </p:txBody>
      </p:sp>
      <p:sp>
        <p:nvSpPr>
          <p:cNvPr id="2" name="TextBox 1">
            <a:extLst>
              <a:ext uri="{FF2B5EF4-FFF2-40B4-BE49-F238E27FC236}">
                <a16:creationId xmlns:a16="http://schemas.microsoft.com/office/drawing/2014/main" id="{FF0FD85B-93DF-6644-BA0F-A2D226B98FFA}"/>
              </a:ext>
            </a:extLst>
          </p:cNvPr>
          <p:cNvSpPr txBox="1"/>
          <p:nvPr/>
        </p:nvSpPr>
        <p:spPr>
          <a:xfrm>
            <a:off x="10766323" y="644996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Fetch</a:t>
            </a:r>
            <a:endParaRPr kumimoji="1" lang="zh-CN" altLang="en-US" sz="2000" dirty="0"/>
          </a:p>
        </p:txBody>
      </p:sp>
      <p:sp>
        <p:nvSpPr>
          <p:cNvPr id="42" name="TextBox 41">
            <a:extLst>
              <a:ext uri="{FF2B5EF4-FFF2-40B4-BE49-F238E27FC236}">
                <a16:creationId xmlns:a16="http://schemas.microsoft.com/office/drawing/2014/main" id="{2F4B06AB-5747-7D40-819F-EE4FAA36A7E3}"/>
              </a:ext>
            </a:extLst>
          </p:cNvPr>
          <p:cNvSpPr txBox="1"/>
          <p:nvPr/>
        </p:nvSpPr>
        <p:spPr>
          <a:xfrm>
            <a:off x="10766323" y="604985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Decode</a:t>
            </a:r>
            <a:endParaRPr kumimoji="1" lang="zh-CN" altLang="en-US" sz="2000" dirty="0"/>
          </a:p>
        </p:txBody>
      </p:sp>
      <p:sp>
        <p:nvSpPr>
          <p:cNvPr id="43" name="TextBox 42">
            <a:extLst>
              <a:ext uri="{FF2B5EF4-FFF2-40B4-BE49-F238E27FC236}">
                <a16:creationId xmlns:a16="http://schemas.microsoft.com/office/drawing/2014/main" id="{320974BB-6801-2F4A-806F-9AA07CF07FB5}"/>
              </a:ext>
            </a:extLst>
          </p:cNvPr>
          <p:cNvSpPr txBox="1"/>
          <p:nvPr/>
        </p:nvSpPr>
        <p:spPr>
          <a:xfrm>
            <a:off x="10766323" y="564974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Execute</a:t>
            </a:r>
            <a:endParaRPr kumimoji="1" lang="zh-CN" altLang="en-US" sz="2000" dirty="0"/>
          </a:p>
        </p:txBody>
      </p:sp>
      <p:sp>
        <p:nvSpPr>
          <p:cNvPr id="44" name="TextBox 43">
            <a:extLst>
              <a:ext uri="{FF2B5EF4-FFF2-40B4-BE49-F238E27FC236}">
                <a16:creationId xmlns:a16="http://schemas.microsoft.com/office/drawing/2014/main" id="{FB27710C-706C-3046-9AB2-94A5FF1E0FF4}"/>
              </a:ext>
            </a:extLst>
          </p:cNvPr>
          <p:cNvSpPr txBox="1"/>
          <p:nvPr/>
        </p:nvSpPr>
        <p:spPr>
          <a:xfrm>
            <a:off x="10766322" y="524963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Memory</a:t>
            </a:r>
            <a:endParaRPr kumimoji="1" lang="zh-CN" altLang="en-US" sz="2000" dirty="0"/>
          </a:p>
        </p:txBody>
      </p:sp>
      <p:sp>
        <p:nvSpPr>
          <p:cNvPr id="45" name="TextBox 44">
            <a:extLst>
              <a:ext uri="{FF2B5EF4-FFF2-40B4-BE49-F238E27FC236}">
                <a16:creationId xmlns:a16="http://schemas.microsoft.com/office/drawing/2014/main" id="{AF59E70F-D8AF-6840-B9BE-3B73999A10A7}"/>
              </a:ext>
            </a:extLst>
          </p:cNvPr>
          <p:cNvSpPr txBox="1"/>
          <p:nvPr/>
        </p:nvSpPr>
        <p:spPr>
          <a:xfrm>
            <a:off x="10766321" y="4849521"/>
            <a:ext cx="1425677" cy="400110"/>
          </a:xfrm>
          <a:prstGeom prst="rect">
            <a:avLst/>
          </a:prstGeom>
          <a:solidFill>
            <a:schemeClr val="accent2"/>
          </a:solidFill>
          <a:ln w="19050">
            <a:solidFill>
              <a:schemeClr val="tx1"/>
            </a:solidFill>
          </a:ln>
        </p:spPr>
        <p:txBody>
          <a:bodyPr wrap="square" rtlCol="0">
            <a:spAutoFit/>
          </a:bodyPr>
          <a:lstStyle/>
          <a:p>
            <a:pPr algn="ctr"/>
            <a:r>
              <a:rPr kumimoji="1" lang="en-US" altLang="zh-CN" sz="2000" dirty="0"/>
              <a:t>Writeback</a:t>
            </a:r>
            <a:endParaRPr kumimoji="1" lang="zh-CN" altLang="en-US" sz="2000" dirty="0"/>
          </a:p>
        </p:txBody>
      </p:sp>
      <p:sp>
        <p:nvSpPr>
          <p:cNvPr id="46" name="TextBox 45">
            <a:extLst>
              <a:ext uri="{FF2B5EF4-FFF2-40B4-BE49-F238E27FC236}">
                <a16:creationId xmlns:a16="http://schemas.microsoft.com/office/drawing/2014/main" id="{AAFA660F-DB34-7F4A-A357-9C481229F4D4}"/>
              </a:ext>
            </a:extLst>
          </p:cNvPr>
          <p:cNvSpPr txBox="1"/>
          <p:nvPr/>
        </p:nvSpPr>
        <p:spPr>
          <a:xfrm>
            <a:off x="10766320" y="444941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Update PC</a:t>
            </a:r>
            <a:endParaRPr kumimoji="1" lang="zh-CN" altLang="en-US" sz="2000" dirty="0"/>
          </a:p>
        </p:txBody>
      </p:sp>
      <p:pic>
        <p:nvPicPr>
          <p:cNvPr id="3" name="Picture 2">
            <a:extLst>
              <a:ext uri="{FF2B5EF4-FFF2-40B4-BE49-F238E27FC236}">
                <a16:creationId xmlns:a16="http://schemas.microsoft.com/office/drawing/2014/main" id="{CC93B09F-2D23-A14C-AE8C-801A28030DAE}"/>
              </a:ext>
            </a:extLst>
          </p:cNvPr>
          <p:cNvPicPr>
            <a:picLocks noChangeAspect="1"/>
          </p:cNvPicPr>
          <p:nvPr/>
        </p:nvPicPr>
        <p:blipFill>
          <a:blip r:embed="rId3"/>
          <a:stretch>
            <a:fillRect/>
          </a:stretch>
        </p:blipFill>
        <p:spPr>
          <a:xfrm>
            <a:off x="258624" y="935896"/>
            <a:ext cx="6807595" cy="2494709"/>
          </a:xfrm>
          <a:prstGeom prst="rect">
            <a:avLst/>
          </a:prstGeom>
        </p:spPr>
      </p:pic>
      <p:sp>
        <p:nvSpPr>
          <p:cNvPr id="52" name="TextBox 51">
            <a:extLst>
              <a:ext uri="{FF2B5EF4-FFF2-40B4-BE49-F238E27FC236}">
                <a16:creationId xmlns:a16="http://schemas.microsoft.com/office/drawing/2014/main" id="{2EF47A36-2F1E-C64E-9790-5DE5FBA6EFD4}"/>
              </a:ext>
            </a:extLst>
          </p:cNvPr>
          <p:cNvSpPr txBox="1"/>
          <p:nvPr/>
        </p:nvSpPr>
        <p:spPr>
          <a:xfrm>
            <a:off x="258624" y="3501188"/>
            <a:ext cx="4312014" cy="369332"/>
          </a:xfrm>
          <a:prstGeom prst="rect">
            <a:avLst/>
          </a:prstGeom>
          <a:noFill/>
        </p:spPr>
        <p:txBody>
          <a:bodyPr wrap="none" rtlCol="0">
            <a:spAutoFit/>
          </a:bodyPr>
          <a:lstStyle/>
          <a:p>
            <a:r>
              <a:rPr kumimoji="1"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valE</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只能写到</a:t>
            </a:r>
            <a:r>
              <a:rPr kumimoji="1"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rB</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或</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rsp</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valM</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只能写到</a:t>
            </a:r>
            <a:r>
              <a:rPr kumimoji="1"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rA</a:t>
            </a:r>
            <a:endPar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endParaRPr>
          </a:p>
        </p:txBody>
      </p:sp>
      <p:pic>
        <p:nvPicPr>
          <p:cNvPr id="17" name="Picture 16">
            <a:extLst>
              <a:ext uri="{FF2B5EF4-FFF2-40B4-BE49-F238E27FC236}">
                <a16:creationId xmlns:a16="http://schemas.microsoft.com/office/drawing/2014/main" id="{66BA232F-3D70-E944-AE2D-459153851076}"/>
              </a:ext>
            </a:extLst>
          </p:cNvPr>
          <p:cNvPicPr>
            <a:picLocks noChangeAspect="1"/>
          </p:cNvPicPr>
          <p:nvPr/>
        </p:nvPicPr>
        <p:blipFill>
          <a:blip r:embed="rId4"/>
          <a:stretch>
            <a:fillRect/>
          </a:stretch>
        </p:blipFill>
        <p:spPr>
          <a:xfrm>
            <a:off x="287983" y="3959191"/>
            <a:ext cx="3594100" cy="2628900"/>
          </a:xfrm>
          <a:prstGeom prst="rect">
            <a:avLst/>
          </a:prstGeom>
        </p:spPr>
      </p:pic>
    </p:spTree>
    <p:extLst>
      <p:ext uri="{BB962C8B-B14F-4D97-AF65-F5344CB8AC3E}">
        <p14:creationId xmlns:p14="http://schemas.microsoft.com/office/powerpoint/2010/main" val="421652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3"/>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9" grpId="0" animBg="1"/>
      <p:bldP spid="20" grpId="0" animBg="1"/>
      <p:bldP spid="67" grpId="0"/>
      <p:bldP spid="68" grpId="0"/>
      <p:bldP spid="88" grpId="0"/>
      <p:bldP spid="90" grpId="0"/>
      <p:bldP spid="100" grpId="0"/>
      <p:bldP spid="106" grpId="0"/>
      <p:bldP spid="52" grpId="0"/>
      <p:bldP spid="5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14</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Write</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back</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6" name="TextBox 5">
            <a:extLst>
              <a:ext uri="{FF2B5EF4-FFF2-40B4-BE49-F238E27FC236}">
                <a16:creationId xmlns:a16="http://schemas.microsoft.com/office/drawing/2014/main" id="{38373516-B3DF-B343-8E37-6D1A464287AA}"/>
              </a:ext>
            </a:extLst>
          </p:cNvPr>
          <p:cNvSpPr txBox="1"/>
          <p:nvPr/>
        </p:nvSpPr>
        <p:spPr>
          <a:xfrm>
            <a:off x="268437" y="1232876"/>
            <a:ext cx="6103533" cy="25378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实际执行过程中，</a:t>
            </a:r>
            <a:r>
              <a:rPr kumimoji="1" lang="en-US" altLang="zh-CN" dirty="0">
                <a:latin typeface="Calibri" panose="020F0502020204030204" pitchFamily="34" charset="0"/>
                <a:ea typeface="SimHei" panose="02010609060101010101" pitchFamily="49" charset="-122"/>
                <a:cs typeface="Calibri" panose="020F0502020204030204" pitchFamily="34" charset="0"/>
              </a:rPr>
              <a:t>write</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back</a:t>
            </a:r>
            <a:r>
              <a:rPr kumimoji="1" lang="zh-CN" altLang="en-US" dirty="0">
                <a:latin typeface="Calibri" panose="020F0502020204030204" pitchFamily="34" charset="0"/>
                <a:ea typeface="SimHei" panose="02010609060101010101" pitchFamily="49" charset="-122"/>
                <a:cs typeface="Calibri" panose="020F0502020204030204" pitchFamily="34" charset="0"/>
              </a:rPr>
              <a:t>和</a:t>
            </a:r>
            <a:r>
              <a:rPr kumimoji="1" lang="en-US" altLang="zh-CN" dirty="0">
                <a:latin typeface="Calibri" panose="020F0502020204030204" pitchFamily="34" charset="0"/>
                <a:ea typeface="SimHei" panose="02010609060101010101" pitchFamily="49" charset="-122"/>
                <a:cs typeface="Calibri" panose="020F0502020204030204" pitchFamily="34" charset="0"/>
              </a:rPr>
              <a:t>decode</a:t>
            </a:r>
            <a:r>
              <a:rPr kumimoji="1" lang="zh-CN" altLang="en-US" dirty="0">
                <a:latin typeface="Calibri" panose="020F0502020204030204" pitchFamily="34" charset="0"/>
                <a:ea typeface="SimHei" panose="02010609060101010101" pitchFamily="49" charset="-122"/>
                <a:cs typeface="Calibri" panose="020F0502020204030204" pitchFamily="34" charset="0"/>
              </a:rPr>
              <a:t>是同时进行的</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实际上，</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所有组合逻辑都可以认为是同时进行的</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关于写端口数量的问题</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1</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个还是</a:t>
            </a: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2</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个？大部分情况下</a:t>
            </a: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1</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个写端口就够用了</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只有</a:t>
            </a:r>
            <a:r>
              <a:rPr kumimoji="1" lang="en-US" altLang="zh-CN" dirty="0" err="1">
                <a:solidFill>
                  <a:schemeClr val="accent1"/>
                </a:solidFill>
                <a:latin typeface="Courier New" panose="02070309020205020404" pitchFamily="49" charset="0"/>
                <a:ea typeface="SimHei" panose="02010609060101010101" pitchFamily="49" charset="-122"/>
                <a:cs typeface="Courier New" panose="02070309020205020404" pitchFamily="49" charset="0"/>
              </a:rPr>
              <a:t>popq</a:t>
            </a:r>
            <a:r>
              <a:rPr kumimoji="1" lang="zh-CN" altLang="en-US" dirty="0">
                <a:solidFill>
                  <a:schemeClr val="accent1"/>
                </a:solidFill>
                <a:latin typeface="Courier New" panose="02070309020205020404" pitchFamily="49" charset="0"/>
                <a:ea typeface="SimHei" panose="02010609060101010101" pitchFamily="49" charset="-122"/>
                <a:cs typeface="Courier New" panose="02070309020205020404" pitchFamily="49" charset="0"/>
              </a:rPr>
              <a:t>同时写</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E</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port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和</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M</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port</a:t>
            </a:r>
          </a:p>
          <a:p>
            <a:pPr marL="1200150" lvl="2" indent="-285750">
              <a:lnSpc>
                <a:spcPct val="150000"/>
              </a:lnSpc>
              <a:buFont typeface="Arial" panose="020B0604020202020204" pitchFamily="34" charset="0"/>
              <a:buChar char="•"/>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可能可以做一些优化省去</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个写端口</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2776129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599841-5D68-4B4C-A453-D165657074E1}"/>
              </a:ext>
            </a:extLst>
          </p:cNvPr>
          <p:cNvSpPr txBox="1"/>
          <p:nvPr/>
        </p:nvSpPr>
        <p:spPr>
          <a:xfrm>
            <a:off x="10766323" y="644996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Fetch</a:t>
            </a:r>
            <a:endParaRPr kumimoji="1" lang="zh-CN" altLang="en-US" sz="2000" dirty="0"/>
          </a:p>
        </p:txBody>
      </p:sp>
      <p:sp>
        <p:nvSpPr>
          <p:cNvPr id="4" name="TextBox 3">
            <a:extLst>
              <a:ext uri="{FF2B5EF4-FFF2-40B4-BE49-F238E27FC236}">
                <a16:creationId xmlns:a16="http://schemas.microsoft.com/office/drawing/2014/main" id="{8F6BCBF3-76AC-F445-AFCE-418790DB1028}"/>
              </a:ext>
            </a:extLst>
          </p:cNvPr>
          <p:cNvSpPr txBox="1"/>
          <p:nvPr/>
        </p:nvSpPr>
        <p:spPr>
          <a:xfrm>
            <a:off x="10766323" y="604985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Decode</a:t>
            </a:r>
            <a:endParaRPr kumimoji="1" lang="zh-CN" altLang="en-US" sz="2000" dirty="0"/>
          </a:p>
        </p:txBody>
      </p:sp>
      <p:sp>
        <p:nvSpPr>
          <p:cNvPr id="5" name="TextBox 4">
            <a:extLst>
              <a:ext uri="{FF2B5EF4-FFF2-40B4-BE49-F238E27FC236}">
                <a16:creationId xmlns:a16="http://schemas.microsoft.com/office/drawing/2014/main" id="{1F72CAAA-358F-9744-A951-FC3714313564}"/>
              </a:ext>
            </a:extLst>
          </p:cNvPr>
          <p:cNvSpPr txBox="1"/>
          <p:nvPr/>
        </p:nvSpPr>
        <p:spPr>
          <a:xfrm>
            <a:off x="10766323" y="564974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Execute</a:t>
            </a:r>
            <a:endParaRPr kumimoji="1" lang="zh-CN" altLang="en-US" sz="2000" dirty="0"/>
          </a:p>
        </p:txBody>
      </p:sp>
      <p:sp>
        <p:nvSpPr>
          <p:cNvPr id="6" name="TextBox 5">
            <a:extLst>
              <a:ext uri="{FF2B5EF4-FFF2-40B4-BE49-F238E27FC236}">
                <a16:creationId xmlns:a16="http://schemas.microsoft.com/office/drawing/2014/main" id="{EF7E610A-EE90-E244-91E5-78F225932898}"/>
              </a:ext>
            </a:extLst>
          </p:cNvPr>
          <p:cNvSpPr txBox="1"/>
          <p:nvPr/>
        </p:nvSpPr>
        <p:spPr>
          <a:xfrm>
            <a:off x="10766322" y="524963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Memory</a:t>
            </a:r>
            <a:endParaRPr kumimoji="1" lang="zh-CN" altLang="en-US" sz="2000" dirty="0"/>
          </a:p>
        </p:txBody>
      </p:sp>
      <p:sp>
        <p:nvSpPr>
          <p:cNvPr id="7" name="TextBox 6">
            <a:extLst>
              <a:ext uri="{FF2B5EF4-FFF2-40B4-BE49-F238E27FC236}">
                <a16:creationId xmlns:a16="http://schemas.microsoft.com/office/drawing/2014/main" id="{F9DF3E75-60F3-CD44-B1E4-8A55EF09F61A}"/>
              </a:ext>
            </a:extLst>
          </p:cNvPr>
          <p:cNvSpPr txBox="1"/>
          <p:nvPr/>
        </p:nvSpPr>
        <p:spPr>
          <a:xfrm>
            <a:off x="10766321" y="4849521"/>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Writeback</a:t>
            </a:r>
            <a:endParaRPr kumimoji="1" lang="zh-CN" altLang="en-US" sz="2000" dirty="0"/>
          </a:p>
        </p:txBody>
      </p:sp>
      <p:sp>
        <p:nvSpPr>
          <p:cNvPr id="8" name="TextBox 7">
            <a:extLst>
              <a:ext uri="{FF2B5EF4-FFF2-40B4-BE49-F238E27FC236}">
                <a16:creationId xmlns:a16="http://schemas.microsoft.com/office/drawing/2014/main" id="{00623B55-0C95-0840-A66F-FD96222DCD40}"/>
              </a:ext>
            </a:extLst>
          </p:cNvPr>
          <p:cNvSpPr txBox="1"/>
          <p:nvPr/>
        </p:nvSpPr>
        <p:spPr>
          <a:xfrm>
            <a:off x="10766320" y="4449411"/>
            <a:ext cx="1425677" cy="400110"/>
          </a:xfrm>
          <a:prstGeom prst="rect">
            <a:avLst/>
          </a:prstGeom>
          <a:solidFill>
            <a:schemeClr val="accent2"/>
          </a:solidFill>
          <a:ln w="19050">
            <a:solidFill>
              <a:schemeClr val="tx1"/>
            </a:solidFill>
          </a:ln>
        </p:spPr>
        <p:txBody>
          <a:bodyPr wrap="square" rtlCol="0">
            <a:spAutoFit/>
          </a:bodyPr>
          <a:lstStyle/>
          <a:p>
            <a:pPr algn="ctr"/>
            <a:r>
              <a:rPr kumimoji="1" lang="en-US" altLang="zh-CN" sz="2000" dirty="0"/>
              <a:t>Update PC</a:t>
            </a:r>
            <a:endParaRPr kumimoji="1" lang="zh-CN" altLang="en-US" sz="2000" dirty="0"/>
          </a:p>
        </p:txBody>
      </p:sp>
      <p:sp>
        <p:nvSpPr>
          <p:cNvPr id="9" name="Rectangle 8">
            <a:extLst>
              <a:ext uri="{FF2B5EF4-FFF2-40B4-BE49-F238E27FC236}">
                <a16:creationId xmlns:a16="http://schemas.microsoft.com/office/drawing/2014/main" id="{815FDEC6-C4C0-F347-BAE3-27C99A57199F}"/>
              </a:ext>
            </a:extLst>
          </p:cNvPr>
          <p:cNvSpPr/>
          <p:nvPr/>
        </p:nvSpPr>
        <p:spPr>
          <a:xfrm>
            <a:off x="2967430" y="1237854"/>
            <a:ext cx="5974337" cy="6687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New</a:t>
            </a:r>
            <a:r>
              <a:rPr kumimoji="1" lang="zh-CN" altLang="en-US" dirty="0">
                <a:solidFill>
                  <a:schemeClr val="accent3"/>
                </a:solidFill>
              </a:rPr>
              <a:t> </a:t>
            </a:r>
            <a:r>
              <a:rPr kumimoji="1" lang="en-US" altLang="zh-CN" dirty="0">
                <a:solidFill>
                  <a:schemeClr val="accent3"/>
                </a:solidFill>
              </a:rPr>
              <a:t>PC</a:t>
            </a:r>
          </a:p>
        </p:txBody>
      </p:sp>
      <p:cxnSp>
        <p:nvCxnSpPr>
          <p:cNvPr id="10" name="Straight Arrow Connector 9">
            <a:extLst>
              <a:ext uri="{FF2B5EF4-FFF2-40B4-BE49-F238E27FC236}">
                <a16:creationId xmlns:a16="http://schemas.microsoft.com/office/drawing/2014/main" id="{BF342CF2-C0BB-CA45-9D1B-EBF795D19805}"/>
              </a:ext>
            </a:extLst>
          </p:cNvPr>
          <p:cNvCxnSpPr>
            <a:cxnSpLocks/>
            <a:stCxn id="44" idx="0"/>
          </p:cNvCxnSpPr>
          <p:nvPr/>
        </p:nvCxnSpPr>
        <p:spPr>
          <a:xfrm flipH="1" flipV="1">
            <a:off x="3985613" y="1916060"/>
            <a:ext cx="5559" cy="1152283"/>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5057178D-8818-B040-BA07-8D680AEAF21E}"/>
              </a:ext>
            </a:extLst>
          </p:cNvPr>
          <p:cNvCxnSpPr>
            <a:cxnSpLocks/>
            <a:stCxn id="50" idx="0"/>
          </p:cNvCxnSpPr>
          <p:nvPr/>
        </p:nvCxnSpPr>
        <p:spPr>
          <a:xfrm flipV="1">
            <a:off x="6579908" y="1906633"/>
            <a:ext cx="0" cy="1165982"/>
          </a:xfrm>
          <a:prstGeom prst="straightConnector1">
            <a:avLst/>
          </a:prstGeom>
          <a:ln w="9525" cap="rnd">
            <a:prstDash val="lgDash"/>
            <a:round/>
            <a:headEnd type="none"/>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1D470BF9-D949-A743-82D1-189F35ED183C}"/>
              </a:ext>
            </a:extLst>
          </p:cNvPr>
          <p:cNvCxnSpPr>
            <a:cxnSpLocks/>
            <a:stCxn id="46" idx="0"/>
          </p:cNvCxnSpPr>
          <p:nvPr/>
        </p:nvCxnSpPr>
        <p:spPr>
          <a:xfrm flipV="1">
            <a:off x="5307289" y="1916060"/>
            <a:ext cx="0" cy="1150594"/>
          </a:xfrm>
          <a:prstGeom prst="straightConnector1">
            <a:avLst/>
          </a:prstGeom>
          <a:ln w="19050" cap="rnd">
            <a:round/>
            <a:headEnd type="none"/>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5A363D9E-8BB7-6D42-8388-C64634EA4B57}"/>
              </a:ext>
            </a:extLst>
          </p:cNvPr>
          <p:cNvCxnSpPr>
            <a:cxnSpLocks/>
            <a:stCxn id="52" idx="0"/>
          </p:cNvCxnSpPr>
          <p:nvPr/>
        </p:nvCxnSpPr>
        <p:spPr>
          <a:xfrm flipV="1">
            <a:off x="7848956" y="1916061"/>
            <a:ext cx="6212" cy="1141166"/>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AF4FE644-2C1B-5D46-9B92-584997FA4305}"/>
              </a:ext>
            </a:extLst>
          </p:cNvPr>
          <p:cNvCxnSpPr>
            <a:cxnSpLocks/>
            <a:stCxn id="56" idx="1"/>
            <a:endCxn id="9" idx="3"/>
          </p:cNvCxnSpPr>
          <p:nvPr/>
        </p:nvCxnSpPr>
        <p:spPr>
          <a:xfrm flipH="1">
            <a:off x="8941767" y="1572243"/>
            <a:ext cx="1540757" cy="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B10BA081-387C-5649-B406-8991C9B247BF}"/>
              </a:ext>
            </a:extLst>
          </p:cNvPr>
          <p:cNvCxnSpPr>
            <a:cxnSpLocks/>
            <a:stCxn id="9" idx="1"/>
            <a:endCxn id="29" idx="3"/>
          </p:cNvCxnSpPr>
          <p:nvPr/>
        </p:nvCxnSpPr>
        <p:spPr>
          <a:xfrm flipH="1">
            <a:off x="1719932" y="1572243"/>
            <a:ext cx="1247498" cy="0"/>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9B6D429D-769E-154E-8EEB-0591A20A8763}"/>
              </a:ext>
            </a:extLst>
          </p:cNvPr>
          <p:cNvSpPr txBox="1"/>
          <p:nvPr/>
        </p:nvSpPr>
        <p:spPr>
          <a:xfrm>
            <a:off x="799039" y="1387577"/>
            <a:ext cx="920893" cy="369332"/>
          </a:xfrm>
          <a:prstGeom prst="rect">
            <a:avLst/>
          </a:prstGeom>
          <a:noFill/>
        </p:spPr>
        <p:txBody>
          <a:bodyPr wrap="none" rtlCol="0">
            <a:spAutoFit/>
          </a:bodyPr>
          <a:lstStyle/>
          <a:p>
            <a:r>
              <a:rPr kumimoji="1" lang="en-US" altLang="zh-CN" dirty="0" err="1"/>
              <a:t>new_pc</a:t>
            </a:r>
            <a:endParaRPr kumimoji="1" lang="zh-CN" altLang="en-US" dirty="0"/>
          </a:p>
        </p:txBody>
      </p:sp>
      <p:cxnSp>
        <p:nvCxnSpPr>
          <p:cNvPr id="35" name="Elbow Connector 34">
            <a:extLst>
              <a:ext uri="{FF2B5EF4-FFF2-40B4-BE49-F238E27FC236}">
                <a16:creationId xmlns:a16="http://schemas.microsoft.com/office/drawing/2014/main" id="{B893EE4B-8CF3-9B47-8A49-8FA57740DAB4}"/>
              </a:ext>
            </a:extLst>
          </p:cNvPr>
          <p:cNvCxnSpPr>
            <a:cxnSpLocks/>
            <a:stCxn id="29" idx="2"/>
            <a:endCxn id="38" idx="1"/>
          </p:cNvCxnSpPr>
          <p:nvPr/>
        </p:nvCxnSpPr>
        <p:spPr>
          <a:xfrm rot="16200000" flipH="1">
            <a:off x="2009382" y="1007013"/>
            <a:ext cx="2827458" cy="4327250"/>
          </a:xfrm>
          <a:prstGeom prst="bentConnector2">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B141EA1-DD85-BD40-92BC-637D07015FF7}"/>
              </a:ext>
            </a:extLst>
          </p:cNvPr>
          <p:cNvSpPr/>
          <p:nvPr/>
        </p:nvSpPr>
        <p:spPr>
          <a:xfrm>
            <a:off x="5586736" y="4358394"/>
            <a:ext cx="735724" cy="45194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PC</a:t>
            </a:r>
            <a:endParaRPr kumimoji="1" lang="zh-CN" altLang="en-US" dirty="0">
              <a:solidFill>
                <a:schemeClr val="tx1"/>
              </a:solidFill>
            </a:endParaRPr>
          </a:p>
        </p:txBody>
      </p:sp>
      <p:sp>
        <p:nvSpPr>
          <p:cNvPr id="44" name="TextBox 43">
            <a:extLst>
              <a:ext uri="{FF2B5EF4-FFF2-40B4-BE49-F238E27FC236}">
                <a16:creationId xmlns:a16="http://schemas.microsoft.com/office/drawing/2014/main" id="{F19A29D4-9DF3-3B48-98C5-5BCE230272FA}"/>
              </a:ext>
            </a:extLst>
          </p:cNvPr>
          <p:cNvSpPr txBox="1"/>
          <p:nvPr/>
        </p:nvSpPr>
        <p:spPr>
          <a:xfrm>
            <a:off x="3704971" y="3068343"/>
            <a:ext cx="572401" cy="369332"/>
          </a:xfrm>
          <a:prstGeom prst="rect">
            <a:avLst/>
          </a:prstGeom>
          <a:noFill/>
        </p:spPr>
        <p:txBody>
          <a:bodyPr wrap="none" rtlCol="0">
            <a:spAutoFit/>
          </a:bodyPr>
          <a:lstStyle/>
          <a:p>
            <a:r>
              <a:rPr kumimoji="1" lang="en-US" altLang="zh-CN" dirty="0" err="1"/>
              <a:t>valC</a:t>
            </a:r>
            <a:endParaRPr kumimoji="1" lang="en-US" altLang="zh-CN" dirty="0"/>
          </a:p>
        </p:txBody>
      </p:sp>
      <p:sp>
        <p:nvSpPr>
          <p:cNvPr id="46" name="TextBox 45">
            <a:extLst>
              <a:ext uri="{FF2B5EF4-FFF2-40B4-BE49-F238E27FC236}">
                <a16:creationId xmlns:a16="http://schemas.microsoft.com/office/drawing/2014/main" id="{F313DD58-B7D5-1042-8FFE-D55DFEAA50C2}"/>
              </a:ext>
            </a:extLst>
          </p:cNvPr>
          <p:cNvSpPr txBox="1"/>
          <p:nvPr/>
        </p:nvSpPr>
        <p:spPr>
          <a:xfrm>
            <a:off x="4961040" y="3066654"/>
            <a:ext cx="692497" cy="369332"/>
          </a:xfrm>
          <a:prstGeom prst="rect">
            <a:avLst/>
          </a:prstGeom>
          <a:noFill/>
        </p:spPr>
        <p:txBody>
          <a:bodyPr wrap="square" rtlCol="0">
            <a:spAutoFit/>
          </a:bodyPr>
          <a:lstStyle/>
          <a:p>
            <a:r>
              <a:rPr kumimoji="1" lang="en-US" altLang="zh-CN" dirty="0" err="1"/>
              <a:t>icode</a:t>
            </a:r>
            <a:endParaRPr kumimoji="1" lang="en-US" altLang="zh-CN" dirty="0"/>
          </a:p>
        </p:txBody>
      </p:sp>
      <p:sp>
        <p:nvSpPr>
          <p:cNvPr id="50" name="TextBox 49">
            <a:extLst>
              <a:ext uri="{FF2B5EF4-FFF2-40B4-BE49-F238E27FC236}">
                <a16:creationId xmlns:a16="http://schemas.microsoft.com/office/drawing/2014/main" id="{DD96DB63-405E-B04B-9174-4D48EC7E1F93}"/>
              </a:ext>
            </a:extLst>
          </p:cNvPr>
          <p:cNvSpPr txBox="1"/>
          <p:nvPr/>
        </p:nvSpPr>
        <p:spPr>
          <a:xfrm>
            <a:off x="6304031" y="3072615"/>
            <a:ext cx="551754" cy="369332"/>
          </a:xfrm>
          <a:prstGeom prst="rect">
            <a:avLst/>
          </a:prstGeom>
          <a:noFill/>
        </p:spPr>
        <p:txBody>
          <a:bodyPr wrap="none" rtlCol="0">
            <a:spAutoFit/>
          </a:bodyPr>
          <a:lstStyle/>
          <a:p>
            <a:r>
              <a:rPr kumimoji="1" lang="en-US" altLang="zh-CN" dirty="0" err="1"/>
              <a:t>Cnd</a:t>
            </a:r>
            <a:endParaRPr kumimoji="1" lang="zh-CN" altLang="en-US" dirty="0"/>
          </a:p>
        </p:txBody>
      </p:sp>
      <p:sp>
        <p:nvSpPr>
          <p:cNvPr id="52" name="TextBox 51">
            <a:extLst>
              <a:ext uri="{FF2B5EF4-FFF2-40B4-BE49-F238E27FC236}">
                <a16:creationId xmlns:a16="http://schemas.microsoft.com/office/drawing/2014/main" id="{F6310034-6429-AB4A-A969-6F7618AA4E47}"/>
              </a:ext>
            </a:extLst>
          </p:cNvPr>
          <p:cNvSpPr txBox="1"/>
          <p:nvPr/>
        </p:nvSpPr>
        <p:spPr>
          <a:xfrm>
            <a:off x="7525886" y="3057227"/>
            <a:ext cx="646139" cy="369332"/>
          </a:xfrm>
          <a:prstGeom prst="rect">
            <a:avLst/>
          </a:prstGeom>
          <a:noFill/>
        </p:spPr>
        <p:txBody>
          <a:bodyPr wrap="none" rtlCol="0">
            <a:spAutoFit/>
          </a:bodyPr>
          <a:lstStyle/>
          <a:p>
            <a:r>
              <a:rPr kumimoji="1" lang="en-US" altLang="zh-CN" dirty="0" err="1"/>
              <a:t>valM</a:t>
            </a:r>
            <a:endParaRPr kumimoji="1" lang="zh-CN" altLang="en-US" dirty="0"/>
          </a:p>
        </p:txBody>
      </p:sp>
      <p:sp>
        <p:nvSpPr>
          <p:cNvPr id="56" name="TextBox 55">
            <a:extLst>
              <a:ext uri="{FF2B5EF4-FFF2-40B4-BE49-F238E27FC236}">
                <a16:creationId xmlns:a16="http://schemas.microsoft.com/office/drawing/2014/main" id="{DDE72B4C-B7B0-8944-92C5-9BE32D12967F}"/>
              </a:ext>
            </a:extLst>
          </p:cNvPr>
          <p:cNvSpPr txBox="1"/>
          <p:nvPr/>
        </p:nvSpPr>
        <p:spPr>
          <a:xfrm>
            <a:off x="10482524" y="1387577"/>
            <a:ext cx="567591" cy="369332"/>
          </a:xfrm>
          <a:prstGeom prst="rect">
            <a:avLst/>
          </a:prstGeom>
          <a:noFill/>
        </p:spPr>
        <p:txBody>
          <a:bodyPr wrap="none" rtlCol="0">
            <a:spAutoFit/>
          </a:bodyPr>
          <a:lstStyle/>
          <a:p>
            <a:r>
              <a:rPr kumimoji="1" lang="en-US" altLang="zh-CN" dirty="0" err="1"/>
              <a:t>valP</a:t>
            </a:r>
            <a:endParaRPr kumimoji="1" lang="zh-CN" altLang="en-US" dirty="0"/>
          </a:p>
        </p:txBody>
      </p:sp>
      <p:sp>
        <p:nvSpPr>
          <p:cNvPr id="2" name="TextBox 1">
            <a:extLst>
              <a:ext uri="{FF2B5EF4-FFF2-40B4-BE49-F238E27FC236}">
                <a16:creationId xmlns:a16="http://schemas.microsoft.com/office/drawing/2014/main" id="{12CF675B-53E7-344A-B641-3AC73456DAAC}"/>
              </a:ext>
            </a:extLst>
          </p:cNvPr>
          <p:cNvSpPr txBox="1"/>
          <p:nvPr/>
        </p:nvSpPr>
        <p:spPr>
          <a:xfrm>
            <a:off x="2209177" y="4173728"/>
            <a:ext cx="2068195" cy="369332"/>
          </a:xfrm>
          <a:prstGeom prst="rect">
            <a:avLst/>
          </a:prstGeom>
          <a:noFill/>
        </p:spPr>
        <p:txBody>
          <a:bodyPr wrap="none" rtlCol="0">
            <a:spAutoFit/>
          </a:bodyPr>
          <a:lstStyle/>
          <a:p>
            <a:r>
              <a:rPr kumimoji="1" lang="zh-CN" altLang="en-US" dirty="0">
                <a:solidFill>
                  <a:schemeClr val="accent6"/>
                </a:solidFill>
                <a:latin typeface="SimHei" panose="02010609060101010101" pitchFamily="49" charset="-122"/>
                <a:ea typeface="SimHei" panose="02010609060101010101" pitchFamily="49" charset="-122"/>
              </a:rPr>
              <a:t>时钟周期结束时写</a:t>
            </a:r>
          </a:p>
        </p:txBody>
      </p:sp>
      <p:pic>
        <p:nvPicPr>
          <p:cNvPr id="11" name="Picture 10">
            <a:extLst>
              <a:ext uri="{FF2B5EF4-FFF2-40B4-BE49-F238E27FC236}">
                <a16:creationId xmlns:a16="http://schemas.microsoft.com/office/drawing/2014/main" id="{633D23A3-6666-FB4D-8CD1-51C3C23F380E}"/>
              </a:ext>
            </a:extLst>
          </p:cNvPr>
          <p:cNvPicPr>
            <a:picLocks noChangeAspect="1"/>
          </p:cNvPicPr>
          <p:nvPr/>
        </p:nvPicPr>
        <p:blipFill>
          <a:blip r:embed="rId3"/>
          <a:stretch>
            <a:fillRect/>
          </a:stretch>
        </p:blipFill>
        <p:spPr>
          <a:xfrm>
            <a:off x="6667873" y="3673851"/>
            <a:ext cx="3873500" cy="2235200"/>
          </a:xfrm>
          <a:prstGeom prst="rect">
            <a:avLst/>
          </a:prstGeom>
        </p:spPr>
      </p:pic>
    </p:spTree>
    <p:extLst>
      <p:ext uri="{BB962C8B-B14F-4D97-AF65-F5344CB8AC3E}">
        <p14:creationId xmlns:p14="http://schemas.microsoft.com/office/powerpoint/2010/main" val="20950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9" grpId="0"/>
      <p:bldP spid="38" grpId="0" animBg="1"/>
      <p:bldP spid="44" grpId="0"/>
      <p:bldP spid="46" grpId="0"/>
      <p:bldP spid="50" grpId="0"/>
      <p:bldP spid="52" grpId="0"/>
      <p:bldP spid="56"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16</a:t>
            </a:fld>
            <a:endParaRPr lang="en-US"/>
          </a:p>
        </p:txBody>
      </p:sp>
      <p:sp>
        <p:nvSpPr>
          <p:cNvPr id="10" name="TextBox 9">
            <a:extLst>
              <a:ext uri="{FF2B5EF4-FFF2-40B4-BE49-F238E27FC236}">
                <a16:creationId xmlns:a16="http://schemas.microsoft.com/office/drawing/2014/main" id="{E697A963-D60D-CC48-A20A-C8F1874514D3}"/>
              </a:ext>
            </a:extLst>
          </p:cNvPr>
          <p:cNvSpPr txBox="1"/>
          <p:nvPr/>
        </p:nvSpPr>
        <p:spPr>
          <a:xfrm>
            <a:off x="268437" y="648101"/>
            <a:ext cx="763094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练习</a:t>
            </a:r>
          </a:p>
        </p:txBody>
      </p:sp>
      <p:pic>
        <p:nvPicPr>
          <p:cNvPr id="7" name="内容占位符 4">
            <a:extLst>
              <a:ext uri="{FF2B5EF4-FFF2-40B4-BE49-F238E27FC236}">
                <a16:creationId xmlns:a16="http://schemas.microsoft.com/office/drawing/2014/main" id="{08D60A54-ADE5-7C46-9CD0-9F3878D14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039" y="1172151"/>
            <a:ext cx="4754693" cy="5611094"/>
          </a:xfrm>
          <a:prstGeom prst="rect">
            <a:avLst/>
          </a:prstGeom>
        </p:spPr>
      </p:pic>
      <p:pic>
        <p:nvPicPr>
          <p:cNvPr id="8" name="图片 11">
            <a:extLst>
              <a:ext uri="{FF2B5EF4-FFF2-40B4-BE49-F238E27FC236}">
                <a16:creationId xmlns:a16="http://schemas.microsoft.com/office/drawing/2014/main" id="{A47FE191-328A-1B46-AECD-B9B7A4C45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649" y="1357273"/>
            <a:ext cx="6103434" cy="5425972"/>
          </a:xfrm>
          <a:prstGeom prst="rect">
            <a:avLst/>
          </a:prstGeom>
        </p:spPr>
      </p:pic>
    </p:spTree>
    <p:extLst>
      <p:ext uri="{BB962C8B-B14F-4D97-AF65-F5344CB8AC3E}">
        <p14:creationId xmlns:p14="http://schemas.microsoft.com/office/powerpoint/2010/main" val="82539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17</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2" name="TextBox 1">
            <a:extLst>
              <a:ext uri="{FF2B5EF4-FFF2-40B4-BE49-F238E27FC236}">
                <a16:creationId xmlns:a16="http://schemas.microsoft.com/office/drawing/2014/main" id="{BF932D73-D5E5-1046-90D2-6CF20323D767}"/>
              </a:ext>
            </a:extLst>
          </p:cNvPr>
          <p:cNvSpPr txBox="1"/>
          <p:nvPr/>
        </p:nvSpPr>
        <p:spPr>
          <a:xfrm>
            <a:off x="268437" y="1232876"/>
            <a:ext cx="10951498" cy="25378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Sequential</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Processor (SEQ)</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指令执行的基本框架</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将基本框架映射到硬件</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Pipelined Processor (PIPE)</a:t>
            </a:r>
          </a:p>
          <a:p>
            <a:pPr marL="742950" lvl="1" indent="-285750">
              <a:lnSpc>
                <a:spcPct val="150000"/>
              </a:lnSpc>
              <a:buFont typeface="Wingdings" pitchFamily="2" charset="2"/>
              <a:buChar char="ü"/>
              <a:defRPr/>
            </a:pP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Pipeline</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的基本原理</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PIPE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的分析与</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实现</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2426056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18</a:t>
            </a:fld>
            <a:endParaRPr lang="en-US" dirty="0"/>
          </a:p>
        </p:txBody>
      </p:sp>
      <p:sp>
        <p:nvSpPr>
          <p:cNvPr id="39" name="TextBox 38">
            <a:extLst>
              <a:ext uri="{FF2B5EF4-FFF2-40B4-BE49-F238E27FC236}">
                <a16:creationId xmlns:a16="http://schemas.microsoft.com/office/drawing/2014/main" id="{024AE8D3-F6A6-8744-9588-0880D2006515}"/>
              </a:ext>
            </a:extLst>
          </p:cNvPr>
          <p:cNvSpPr txBox="1"/>
          <p:nvPr/>
        </p:nvSpPr>
        <p:spPr>
          <a:xfrm>
            <a:off x="268437" y="648101"/>
            <a:ext cx="7246787"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预处理：合并</a:t>
            </a:r>
            <a:r>
              <a:rPr kumimoji="1" lang="en-US" altLang="zh-CN" sz="32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Update</a:t>
            </a:r>
            <a:r>
              <a:rPr kumimoji="1" lang="zh-CN" altLang="en-US" sz="32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 </a:t>
            </a:r>
            <a:r>
              <a:rPr kumimoji="1" lang="en-US" altLang="zh-CN" sz="32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PC</a:t>
            </a:r>
            <a:r>
              <a:rPr kumimoji="1" lang="zh-CN" altLang="en-US" sz="32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到</a:t>
            </a:r>
            <a:r>
              <a:rPr kumimoji="1" lang="en-US" altLang="zh-CN" sz="32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Fetch</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93" name="TextBox 92">
            <a:extLst>
              <a:ext uri="{FF2B5EF4-FFF2-40B4-BE49-F238E27FC236}">
                <a16:creationId xmlns:a16="http://schemas.microsoft.com/office/drawing/2014/main" id="{0B6D0F3A-46F6-F646-AE62-5FE2E5571A38}"/>
              </a:ext>
            </a:extLst>
          </p:cNvPr>
          <p:cNvSpPr txBox="1"/>
          <p:nvPr/>
        </p:nvSpPr>
        <p:spPr>
          <a:xfrm>
            <a:off x="268437" y="1232876"/>
            <a:ext cx="5999655" cy="54508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SEQ</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用</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时钟寄存器保存</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PC</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在当前时钟周期就把下一个时钟周期的</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PC</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算出来，下一个时钟上升沿到来时再更新</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PC</a:t>
            </a:r>
          </a:p>
          <a:p>
            <a:pPr marL="285750" indent="-28575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SEQ+</a:t>
            </a: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动态计算</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PC</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，用时钟寄存器保存上个周期的</a:t>
            </a:r>
            <a:r>
              <a:rPr kumimoji="1"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有关值</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在下一个时钟周期从时钟寄存器中读出上个周期的有关值，计算</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PC</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两种实现在效果上是</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完全等价</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的，都正确实现了</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ISA</a:t>
            </a:r>
          </a:p>
          <a:p>
            <a:pPr marL="285750" lvl="0" indent="-285750">
              <a:lnSpc>
                <a:spcPct val="150000"/>
              </a:lnSpc>
              <a:buFont typeface="Arial" panose="020B0604020202020204" pitchFamily="34" charset="0"/>
              <a:buChar char="•"/>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研讨题</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11.1.6</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：解读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SEQ+</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和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SEQ </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处理器结构上的差异， 分析为什么要这么做</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noProof="0" dirty="0">
                <a:solidFill>
                  <a:schemeClr val="accent1"/>
                </a:solidFill>
                <a:latin typeface="Calibri" panose="020F0502020204030204" pitchFamily="34" charset="0"/>
                <a:ea typeface="SimHei" panose="02010609060101010101" pitchFamily="49" charset="-122"/>
                <a:cs typeface="Calibri" panose="020F0502020204030204" pitchFamily="34" charset="0"/>
              </a:rPr>
              <a:t>减少了一个阶段，为插入流水线寄存器做好准备</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pic>
        <p:nvPicPr>
          <p:cNvPr id="7" name="Picture 6">
            <a:extLst>
              <a:ext uri="{FF2B5EF4-FFF2-40B4-BE49-F238E27FC236}">
                <a16:creationId xmlns:a16="http://schemas.microsoft.com/office/drawing/2014/main" id="{69F48DED-992A-0A49-A1EE-B11E93C5A369}"/>
              </a:ext>
            </a:extLst>
          </p:cNvPr>
          <p:cNvPicPr>
            <a:picLocks noChangeAspect="1"/>
          </p:cNvPicPr>
          <p:nvPr/>
        </p:nvPicPr>
        <p:blipFill rotWithShape="1">
          <a:blip r:embed="rId2"/>
          <a:srcRect r="58375"/>
          <a:stretch/>
        </p:blipFill>
        <p:spPr>
          <a:xfrm>
            <a:off x="6224127" y="1394633"/>
            <a:ext cx="2313654" cy="1662295"/>
          </a:xfrm>
          <a:prstGeom prst="rect">
            <a:avLst/>
          </a:prstGeom>
        </p:spPr>
      </p:pic>
      <p:sp>
        <p:nvSpPr>
          <p:cNvPr id="9" name="TextBox 8">
            <a:extLst>
              <a:ext uri="{FF2B5EF4-FFF2-40B4-BE49-F238E27FC236}">
                <a16:creationId xmlns:a16="http://schemas.microsoft.com/office/drawing/2014/main" id="{9F7ED195-3D37-2541-8378-717857A45981}"/>
              </a:ext>
            </a:extLst>
          </p:cNvPr>
          <p:cNvSpPr txBox="1"/>
          <p:nvPr/>
        </p:nvSpPr>
        <p:spPr>
          <a:xfrm>
            <a:off x="6610995" y="5299863"/>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Fetch</a:t>
            </a:r>
            <a:endParaRPr kumimoji="1" lang="zh-CN" altLang="en-US" sz="2000" dirty="0"/>
          </a:p>
        </p:txBody>
      </p:sp>
      <p:sp>
        <p:nvSpPr>
          <p:cNvPr id="10" name="TextBox 9">
            <a:extLst>
              <a:ext uri="{FF2B5EF4-FFF2-40B4-BE49-F238E27FC236}">
                <a16:creationId xmlns:a16="http://schemas.microsoft.com/office/drawing/2014/main" id="{E62ABF07-19BA-5341-A29D-5163C0823D8D}"/>
              </a:ext>
            </a:extLst>
          </p:cNvPr>
          <p:cNvSpPr txBox="1"/>
          <p:nvPr/>
        </p:nvSpPr>
        <p:spPr>
          <a:xfrm>
            <a:off x="6610995" y="4899753"/>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Decode</a:t>
            </a:r>
            <a:endParaRPr kumimoji="1" lang="zh-CN" altLang="en-US" sz="2000" dirty="0"/>
          </a:p>
        </p:txBody>
      </p:sp>
      <p:sp>
        <p:nvSpPr>
          <p:cNvPr id="11" name="TextBox 10">
            <a:extLst>
              <a:ext uri="{FF2B5EF4-FFF2-40B4-BE49-F238E27FC236}">
                <a16:creationId xmlns:a16="http://schemas.microsoft.com/office/drawing/2014/main" id="{825EE2B4-4D98-3B4D-8B4F-A58E8D3C5167}"/>
              </a:ext>
            </a:extLst>
          </p:cNvPr>
          <p:cNvSpPr txBox="1"/>
          <p:nvPr/>
        </p:nvSpPr>
        <p:spPr>
          <a:xfrm>
            <a:off x="6610995" y="4499643"/>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Execute</a:t>
            </a:r>
            <a:endParaRPr kumimoji="1" lang="zh-CN" altLang="en-US" sz="2000" dirty="0"/>
          </a:p>
        </p:txBody>
      </p:sp>
      <p:sp>
        <p:nvSpPr>
          <p:cNvPr id="12" name="TextBox 11">
            <a:extLst>
              <a:ext uri="{FF2B5EF4-FFF2-40B4-BE49-F238E27FC236}">
                <a16:creationId xmlns:a16="http://schemas.microsoft.com/office/drawing/2014/main" id="{9F8344C9-4A99-1B4E-B35C-9716B2014E56}"/>
              </a:ext>
            </a:extLst>
          </p:cNvPr>
          <p:cNvSpPr txBox="1"/>
          <p:nvPr/>
        </p:nvSpPr>
        <p:spPr>
          <a:xfrm>
            <a:off x="6610994" y="4099533"/>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Memory</a:t>
            </a:r>
            <a:endParaRPr kumimoji="1" lang="zh-CN" altLang="en-US" sz="2000" dirty="0"/>
          </a:p>
        </p:txBody>
      </p:sp>
      <p:sp>
        <p:nvSpPr>
          <p:cNvPr id="13" name="TextBox 12">
            <a:extLst>
              <a:ext uri="{FF2B5EF4-FFF2-40B4-BE49-F238E27FC236}">
                <a16:creationId xmlns:a16="http://schemas.microsoft.com/office/drawing/2014/main" id="{AFB9E881-E2A0-D943-B6E4-33EACE970C5A}"/>
              </a:ext>
            </a:extLst>
          </p:cNvPr>
          <p:cNvSpPr txBox="1"/>
          <p:nvPr/>
        </p:nvSpPr>
        <p:spPr>
          <a:xfrm>
            <a:off x="6610993" y="3699423"/>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Writeback</a:t>
            </a:r>
            <a:endParaRPr kumimoji="1" lang="zh-CN" altLang="en-US" sz="2000" dirty="0"/>
          </a:p>
        </p:txBody>
      </p:sp>
      <p:sp>
        <p:nvSpPr>
          <p:cNvPr id="14" name="TextBox 13">
            <a:extLst>
              <a:ext uri="{FF2B5EF4-FFF2-40B4-BE49-F238E27FC236}">
                <a16:creationId xmlns:a16="http://schemas.microsoft.com/office/drawing/2014/main" id="{E9E23CA4-13BE-374B-B0B1-CEBB55F1A661}"/>
              </a:ext>
            </a:extLst>
          </p:cNvPr>
          <p:cNvSpPr txBox="1"/>
          <p:nvPr/>
        </p:nvSpPr>
        <p:spPr>
          <a:xfrm>
            <a:off x="6610992" y="3299313"/>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Update PC</a:t>
            </a:r>
            <a:endParaRPr kumimoji="1" lang="zh-CN" altLang="en-US" sz="2000" dirty="0"/>
          </a:p>
        </p:txBody>
      </p:sp>
      <p:sp>
        <p:nvSpPr>
          <p:cNvPr id="15" name="TextBox 14">
            <a:extLst>
              <a:ext uri="{FF2B5EF4-FFF2-40B4-BE49-F238E27FC236}">
                <a16:creationId xmlns:a16="http://schemas.microsoft.com/office/drawing/2014/main" id="{DD1239E5-2B10-CF47-AE49-A01E6B7A9B0D}"/>
              </a:ext>
            </a:extLst>
          </p:cNvPr>
          <p:cNvSpPr txBox="1"/>
          <p:nvPr/>
        </p:nvSpPr>
        <p:spPr>
          <a:xfrm>
            <a:off x="9838277" y="5142672"/>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Fetch</a:t>
            </a:r>
            <a:endParaRPr kumimoji="1" lang="zh-CN" altLang="en-US" sz="2000" dirty="0"/>
          </a:p>
        </p:txBody>
      </p:sp>
      <p:sp>
        <p:nvSpPr>
          <p:cNvPr id="16" name="TextBox 15">
            <a:extLst>
              <a:ext uri="{FF2B5EF4-FFF2-40B4-BE49-F238E27FC236}">
                <a16:creationId xmlns:a16="http://schemas.microsoft.com/office/drawing/2014/main" id="{B1E87DA0-887B-9C48-A2A5-4839A6BB8699}"/>
              </a:ext>
            </a:extLst>
          </p:cNvPr>
          <p:cNvSpPr txBox="1"/>
          <p:nvPr/>
        </p:nvSpPr>
        <p:spPr>
          <a:xfrm>
            <a:off x="9838277" y="4742562"/>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Decode</a:t>
            </a:r>
            <a:endParaRPr kumimoji="1" lang="zh-CN" altLang="en-US" sz="2000" dirty="0"/>
          </a:p>
        </p:txBody>
      </p:sp>
      <p:sp>
        <p:nvSpPr>
          <p:cNvPr id="17" name="TextBox 16">
            <a:extLst>
              <a:ext uri="{FF2B5EF4-FFF2-40B4-BE49-F238E27FC236}">
                <a16:creationId xmlns:a16="http://schemas.microsoft.com/office/drawing/2014/main" id="{9608CD07-FD99-0049-A1CB-E7E78F9734E6}"/>
              </a:ext>
            </a:extLst>
          </p:cNvPr>
          <p:cNvSpPr txBox="1"/>
          <p:nvPr/>
        </p:nvSpPr>
        <p:spPr>
          <a:xfrm>
            <a:off x="9838277" y="4342452"/>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Execute</a:t>
            </a:r>
            <a:endParaRPr kumimoji="1" lang="zh-CN" altLang="en-US" sz="2000" dirty="0"/>
          </a:p>
        </p:txBody>
      </p:sp>
      <p:sp>
        <p:nvSpPr>
          <p:cNvPr id="18" name="TextBox 17">
            <a:extLst>
              <a:ext uri="{FF2B5EF4-FFF2-40B4-BE49-F238E27FC236}">
                <a16:creationId xmlns:a16="http://schemas.microsoft.com/office/drawing/2014/main" id="{633BC893-F42F-7E48-A331-43E5160A4D1D}"/>
              </a:ext>
            </a:extLst>
          </p:cNvPr>
          <p:cNvSpPr txBox="1"/>
          <p:nvPr/>
        </p:nvSpPr>
        <p:spPr>
          <a:xfrm>
            <a:off x="9838276" y="3942342"/>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Memory</a:t>
            </a:r>
            <a:endParaRPr kumimoji="1" lang="zh-CN" altLang="en-US" sz="2000" dirty="0"/>
          </a:p>
        </p:txBody>
      </p:sp>
      <p:sp>
        <p:nvSpPr>
          <p:cNvPr id="19" name="TextBox 18">
            <a:extLst>
              <a:ext uri="{FF2B5EF4-FFF2-40B4-BE49-F238E27FC236}">
                <a16:creationId xmlns:a16="http://schemas.microsoft.com/office/drawing/2014/main" id="{28440F20-3FD7-FE46-8364-EB37E2A3AD21}"/>
              </a:ext>
            </a:extLst>
          </p:cNvPr>
          <p:cNvSpPr txBox="1"/>
          <p:nvPr/>
        </p:nvSpPr>
        <p:spPr>
          <a:xfrm>
            <a:off x="9838275" y="3542232"/>
            <a:ext cx="1425677" cy="400110"/>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kumimoji="1" lang="en-US" altLang="zh-CN" sz="2000" dirty="0"/>
              <a:t>Writeback</a:t>
            </a:r>
            <a:endParaRPr kumimoji="1" lang="zh-CN" altLang="en-US" sz="2000" dirty="0"/>
          </a:p>
        </p:txBody>
      </p:sp>
      <p:pic>
        <p:nvPicPr>
          <p:cNvPr id="20" name="Picture 19">
            <a:extLst>
              <a:ext uri="{FF2B5EF4-FFF2-40B4-BE49-F238E27FC236}">
                <a16:creationId xmlns:a16="http://schemas.microsoft.com/office/drawing/2014/main" id="{D90E86B4-CA27-EE40-A9C3-32615709979C}"/>
              </a:ext>
            </a:extLst>
          </p:cNvPr>
          <p:cNvPicPr>
            <a:picLocks noChangeAspect="1"/>
          </p:cNvPicPr>
          <p:nvPr/>
        </p:nvPicPr>
        <p:blipFill rotWithShape="1">
          <a:blip r:embed="rId2"/>
          <a:srcRect l="45482" r="1804"/>
          <a:stretch/>
        </p:blipFill>
        <p:spPr>
          <a:xfrm>
            <a:off x="9063805" y="1388181"/>
            <a:ext cx="2930011" cy="1662295"/>
          </a:xfrm>
          <a:prstGeom prst="rect">
            <a:avLst/>
          </a:prstGeom>
        </p:spPr>
      </p:pic>
      <p:cxnSp>
        <p:nvCxnSpPr>
          <p:cNvPr id="21" name="Straight Arrow Connector 20">
            <a:extLst>
              <a:ext uri="{FF2B5EF4-FFF2-40B4-BE49-F238E27FC236}">
                <a16:creationId xmlns:a16="http://schemas.microsoft.com/office/drawing/2014/main" id="{6387B8CE-65C6-5947-AB35-844A551564FA}"/>
              </a:ext>
            </a:extLst>
          </p:cNvPr>
          <p:cNvCxnSpPr>
            <a:cxnSpLocks/>
            <a:stCxn id="7" idx="3"/>
            <a:endCxn id="20" idx="1"/>
          </p:cNvCxnSpPr>
          <p:nvPr/>
        </p:nvCxnSpPr>
        <p:spPr>
          <a:xfrm flipV="1">
            <a:off x="8537781" y="2219329"/>
            <a:ext cx="526024" cy="64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55FF7EDE-BFC6-204B-87E2-D9784AF90733}"/>
              </a:ext>
            </a:extLst>
          </p:cNvPr>
          <p:cNvCxnSpPr>
            <a:cxnSpLocks/>
          </p:cNvCxnSpPr>
          <p:nvPr/>
        </p:nvCxnSpPr>
        <p:spPr>
          <a:xfrm>
            <a:off x="8803779" y="4499643"/>
            <a:ext cx="52005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Straight Arrow Connector 4">
            <a:extLst>
              <a:ext uri="{FF2B5EF4-FFF2-40B4-BE49-F238E27FC236}">
                <a16:creationId xmlns:a16="http://schemas.microsoft.com/office/drawing/2014/main" id="{00026AFD-FDB4-5F4E-B5AD-00734E2146F6}"/>
              </a:ext>
            </a:extLst>
          </p:cNvPr>
          <p:cNvCxnSpPr/>
          <p:nvPr/>
        </p:nvCxnSpPr>
        <p:spPr>
          <a:xfrm>
            <a:off x="10815638" y="2686050"/>
            <a:ext cx="242887" cy="3644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A7606DD1-D379-CB4E-B854-CE5B7D0A5367}"/>
              </a:ext>
            </a:extLst>
          </p:cNvPr>
          <p:cNvSpPr txBox="1"/>
          <p:nvPr/>
        </p:nvSpPr>
        <p:spPr>
          <a:xfrm>
            <a:off x="10434499" y="3028352"/>
            <a:ext cx="1225657" cy="369332"/>
          </a:xfrm>
          <a:prstGeom prst="rect">
            <a:avLst/>
          </a:prstGeom>
          <a:noFill/>
        </p:spPr>
        <p:txBody>
          <a:bodyPr wrap="none" rtlCol="0">
            <a:spAutoFit/>
          </a:bodyPr>
          <a:lstStyle/>
          <a:p>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p: previous</a:t>
            </a:r>
            <a:endPar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245183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19</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从顺序执行到流水线</a:t>
            </a:r>
          </a:p>
        </p:txBody>
      </p:sp>
      <p:sp>
        <p:nvSpPr>
          <p:cNvPr id="2" name="TextBox 1">
            <a:extLst>
              <a:ext uri="{FF2B5EF4-FFF2-40B4-BE49-F238E27FC236}">
                <a16:creationId xmlns:a16="http://schemas.microsoft.com/office/drawing/2014/main" id="{BF932D73-D5E5-1046-90D2-6CF20323D767}"/>
              </a:ext>
            </a:extLst>
          </p:cNvPr>
          <p:cNvSpPr txBox="1"/>
          <p:nvPr/>
        </p:nvSpPr>
        <p:spPr>
          <a:xfrm>
            <a:off x="268437" y="1220176"/>
            <a:ext cx="5132238" cy="12913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SEQ</a:t>
            </a:r>
            <a:r>
              <a:rPr kumimoji="1" lang="zh-CN" altLang="en-US" dirty="0">
                <a:latin typeface="Calibri" panose="020F0502020204030204" pitchFamily="34" charset="0"/>
                <a:ea typeface="SimHei" panose="02010609060101010101" pitchFamily="49" charset="-122"/>
                <a:cs typeface="Calibri" panose="020F0502020204030204" pitchFamily="34" charset="0"/>
              </a:rPr>
              <a:t>的优点</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简单，易于理解和实现</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个时钟周期完成</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条指令的执行</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5" name="Rectangle 4">
            <a:extLst>
              <a:ext uri="{FF2B5EF4-FFF2-40B4-BE49-F238E27FC236}">
                <a16:creationId xmlns:a16="http://schemas.microsoft.com/office/drawing/2014/main" id="{EDDFF257-5A0C-3C4E-8830-0D4C97992063}"/>
              </a:ext>
            </a:extLst>
          </p:cNvPr>
          <p:cNvSpPr/>
          <p:nvPr/>
        </p:nvSpPr>
        <p:spPr>
          <a:xfrm>
            <a:off x="2051522" y="3344864"/>
            <a:ext cx="270000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F D E M W</a:t>
            </a:r>
            <a:endParaRPr kumimoji="1" lang="zh-CN" altLang="en-US" dirty="0">
              <a:solidFill>
                <a:schemeClr val="tx1"/>
              </a:solidFill>
              <a:ea typeface="SimHei" panose="02010609060101010101" pitchFamily="49" charset="-122"/>
            </a:endParaRPr>
          </a:p>
        </p:txBody>
      </p:sp>
      <p:sp>
        <p:nvSpPr>
          <p:cNvPr id="8" name="Rectangle 7">
            <a:extLst>
              <a:ext uri="{FF2B5EF4-FFF2-40B4-BE49-F238E27FC236}">
                <a16:creationId xmlns:a16="http://schemas.microsoft.com/office/drawing/2014/main" id="{FBE6C6B3-8B0D-BC41-83C8-B00FE676FF7E}"/>
              </a:ext>
            </a:extLst>
          </p:cNvPr>
          <p:cNvSpPr/>
          <p:nvPr/>
        </p:nvSpPr>
        <p:spPr>
          <a:xfrm>
            <a:off x="4753180" y="3884864"/>
            <a:ext cx="270000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F D E M W</a:t>
            </a:r>
            <a:endParaRPr kumimoji="1" lang="zh-CN" altLang="en-US" dirty="0">
              <a:solidFill>
                <a:schemeClr val="tx1"/>
              </a:solidFill>
              <a:ea typeface="SimHei" panose="02010609060101010101" pitchFamily="49" charset="-122"/>
            </a:endParaRPr>
          </a:p>
        </p:txBody>
      </p:sp>
      <p:sp>
        <p:nvSpPr>
          <p:cNvPr id="10" name="Rectangle 9">
            <a:extLst>
              <a:ext uri="{FF2B5EF4-FFF2-40B4-BE49-F238E27FC236}">
                <a16:creationId xmlns:a16="http://schemas.microsoft.com/office/drawing/2014/main" id="{E989065B-B47A-2742-9138-761CB76075B5}"/>
              </a:ext>
            </a:extLst>
          </p:cNvPr>
          <p:cNvSpPr/>
          <p:nvPr/>
        </p:nvSpPr>
        <p:spPr>
          <a:xfrm>
            <a:off x="7466180" y="4424864"/>
            <a:ext cx="270000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F D E M W</a:t>
            </a:r>
            <a:endParaRPr kumimoji="1" lang="zh-CN" altLang="en-US" dirty="0">
              <a:solidFill>
                <a:schemeClr val="tx1"/>
              </a:solidFill>
              <a:ea typeface="SimHei" panose="02010609060101010101" pitchFamily="49" charset="-122"/>
            </a:endParaRPr>
          </a:p>
        </p:txBody>
      </p:sp>
      <p:sp>
        <p:nvSpPr>
          <p:cNvPr id="3" name="TextBox 2">
            <a:extLst>
              <a:ext uri="{FF2B5EF4-FFF2-40B4-BE49-F238E27FC236}">
                <a16:creationId xmlns:a16="http://schemas.microsoft.com/office/drawing/2014/main" id="{BCFCC447-99C8-994A-B97F-EB42AA49CA34}"/>
              </a:ext>
            </a:extLst>
          </p:cNvPr>
          <p:cNvSpPr txBox="1"/>
          <p:nvPr/>
        </p:nvSpPr>
        <p:spPr>
          <a:xfrm>
            <a:off x="1135770" y="3420891"/>
            <a:ext cx="76335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latin typeface="Calibri" panose="020F0502020204030204" pitchFamily="34" charset="0"/>
                <a:ea typeface="SimHei" panose="02010609060101010101" pitchFamily="49" charset="-122"/>
                <a:cs typeface="Calibri" panose="020F0502020204030204" pitchFamily="34" charset="0"/>
              </a:rPr>
              <a:t>1</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
        <p:nvSpPr>
          <p:cNvPr id="13" name="TextBox 12">
            <a:extLst>
              <a:ext uri="{FF2B5EF4-FFF2-40B4-BE49-F238E27FC236}">
                <a16:creationId xmlns:a16="http://schemas.microsoft.com/office/drawing/2014/main" id="{B7523417-723A-1B4A-8309-73AE81A008EB}"/>
              </a:ext>
            </a:extLst>
          </p:cNvPr>
          <p:cNvSpPr txBox="1"/>
          <p:nvPr/>
        </p:nvSpPr>
        <p:spPr>
          <a:xfrm>
            <a:off x="1135770" y="4014475"/>
            <a:ext cx="76335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latin typeface="Calibri" panose="020F0502020204030204" pitchFamily="34" charset="0"/>
                <a:ea typeface="SimHei" panose="02010609060101010101" pitchFamily="49" charset="-122"/>
                <a:cs typeface="Calibri" panose="020F0502020204030204" pitchFamily="34" charset="0"/>
              </a:rPr>
              <a:t>2</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
        <p:nvSpPr>
          <p:cNvPr id="14" name="TextBox 13">
            <a:extLst>
              <a:ext uri="{FF2B5EF4-FFF2-40B4-BE49-F238E27FC236}">
                <a16:creationId xmlns:a16="http://schemas.microsoft.com/office/drawing/2014/main" id="{A78EA53C-9443-6241-90B9-B2CDE66779B4}"/>
              </a:ext>
            </a:extLst>
          </p:cNvPr>
          <p:cNvSpPr txBox="1"/>
          <p:nvPr/>
        </p:nvSpPr>
        <p:spPr>
          <a:xfrm>
            <a:off x="1135770" y="4570132"/>
            <a:ext cx="76335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latin typeface="Calibri" panose="020F0502020204030204" pitchFamily="34" charset="0"/>
                <a:ea typeface="SimHei" panose="02010609060101010101" pitchFamily="49" charset="-122"/>
                <a:cs typeface="Calibri" panose="020F0502020204030204" pitchFamily="34" charset="0"/>
              </a:rPr>
              <a:t>3</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cxnSp>
        <p:nvCxnSpPr>
          <p:cNvPr id="80" name="Straight Connector 79">
            <a:extLst>
              <a:ext uri="{FF2B5EF4-FFF2-40B4-BE49-F238E27FC236}">
                <a16:creationId xmlns:a16="http://schemas.microsoft.com/office/drawing/2014/main" id="{CD2951C2-F8D7-BC4A-8DF2-DDCCB67B94E8}"/>
              </a:ext>
            </a:extLst>
          </p:cNvPr>
          <p:cNvCxnSpPr>
            <a:cxnSpLocks/>
          </p:cNvCxnSpPr>
          <p:nvPr/>
        </p:nvCxnSpPr>
        <p:spPr>
          <a:xfrm flipH="1">
            <a:off x="2037235" y="5520198"/>
            <a:ext cx="8521227" cy="0"/>
          </a:xfrm>
          <a:prstGeom prst="line">
            <a:avLst/>
          </a:prstGeom>
          <a:ln>
            <a:head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01" name="TextBox 100">
                <a:extLst>
                  <a:ext uri="{FF2B5EF4-FFF2-40B4-BE49-F238E27FC236}">
                    <a16:creationId xmlns:a16="http://schemas.microsoft.com/office/drawing/2014/main" id="{A1460449-664F-7145-9804-5ECB85EE0571}"/>
                  </a:ext>
                </a:extLst>
              </p:cNvPr>
              <p:cNvSpPr txBox="1"/>
              <p:nvPr/>
            </p:nvSpPr>
            <p:spPr>
              <a:xfrm>
                <a:off x="10623612" y="5331221"/>
                <a:ext cx="3345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i="1" dirty="0" smtClean="0">
                          <a:latin typeface="Cambria Math" panose="02040503050406030204" pitchFamily="18" charset="0"/>
                        </a:rPr>
                        <m:t>𝑡</m:t>
                      </m:r>
                    </m:oMath>
                  </m:oMathPara>
                </a14:m>
                <a:endParaRPr kumimoji="1" lang="zh-CN" altLang="en-US" dirty="0"/>
              </a:p>
            </p:txBody>
          </p:sp>
        </mc:Choice>
        <mc:Fallback>
          <p:sp>
            <p:nvSpPr>
              <p:cNvPr id="101" name="TextBox 100">
                <a:extLst>
                  <a:ext uri="{FF2B5EF4-FFF2-40B4-BE49-F238E27FC236}">
                    <a16:creationId xmlns:a16="http://schemas.microsoft.com/office/drawing/2014/main" id="{A1460449-664F-7145-9804-5ECB85EE0571}"/>
                  </a:ext>
                </a:extLst>
              </p:cNvPr>
              <p:cNvSpPr txBox="1">
                <a:spLocks noRot="1" noChangeAspect="1" noMove="1" noResize="1" noEditPoints="1" noAdjustHandles="1" noChangeArrowheads="1" noChangeShapeType="1" noTextEdit="1"/>
              </p:cNvSpPr>
              <p:nvPr/>
            </p:nvSpPr>
            <p:spPr>
              <a:xfrm>
                <a:off x="10623612" y="5331221"/>
                <a:ext cx="334579" cy="369332"/>
              </a:xfrm>
              <a:prstGeom prst="rect">
                <a:avLst/>
              </a:prstGeom>
              <a:blipFill>
                <a:blip r:embed="rId2"/>
                <a:stretch>
                  <a:fillRect/>
                </a:stretch>
              </a:blipFill>
            </p:spPr>
            <p:txBody>
              <a:bodyPr/>
              <a:lstStyle/>
              <a:p>
                <a:r>
                  <a:rPr lang="zh-CN" altLang="en-US">
                    <a:noFill/>
                  </a:rPr>
                  <a:t> </a:t>
                </a:r>
              </a:p>
            </p:txBody>
          </p:sp>
        </mc:Fallback>
      </mc:AlternateContent>
      <p:sp>
        <p:nvSpPr>
          <p:cNvPr id="21" name="Rectangle 20">
            <a:extLst>
              <a:ext uri="{FF2B5EF4-FFF2-40B4-BE49-F238E27FC236}">
                <a16:creationId xmlns:a16="http://schemas.microsoft.com/office/drawing/2014/main" id="{850AD2D1-2C71-2F4F-95F8-95F0C61A5CE8}"/>
              </a:ext>
            </a:extLst>
          </p:cNvPr>
          <p:cNvSpPr/>
          <p:nvPr/>
        </p:nvSpPr>
        <p:spPr>
          <a:xfrm>
            <a:off x="8471917" y="3526497"/>
            <a:ext cx="357437" cy="358227"/>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latin typeface="SimHei" panose="02010609060101010101" pitchFamily="49" charset="-122"/>
              <a:ea typeface="SimHei" panose="02010609060101010101" pitchFamily="49" charset="-122"/>
            </a:endParaRPr>
          </a:p>
        </p:txBody>
      </p:sp>
      <p:sp>
        <p:nvSpPr>
          <p:cNvPr id="4" name="TextBox 3">
            <a:extLst>
              <a:ext uri="{FF2B5EF4-FFF2-40B4-BE49-F238E27FC236}">
                <a16:creationId xmlns:a16="http://schemas.microsoft.com/office/drawing/2014/main" id="{59E45C25-E7C8-A647-8DBB-476140234F54}"/>
              </a:ext>
            </a:extLst>
          </p:cNvPr>
          <p:cNvSpPr txBox="1"/>
          <p:nvPr/>
        </p:nvSpPr>
        <p:spPr>
          <a:xfrm>
            <a:off x="8843506" y="3523870"/>
            <a:ext cx="2133918" cy="338554"/>
          </a:xfrm>
          <a:prstGeom prst="rect">
            <a:avLst/>
          </a:prstGeom>
          <a:noFill/>
        </p:spPr>
        <p:txBody>
          <a:bodyPr wrap="none" rtlCol="0">
            <a:spAutoFit/>
          </a:bodyPr>
          <a:lstStyle/>
          <a:p>
            <a:r>
              <a:rPr kumimoji="1" lang="zh-CN" altLang="en-US" sz="1600" dirty="0">
                <a:latin typeface="SimHei" panose="02010609060101010101" pitchFamily="49" charset="-122"/>
                <a:ea typeface="SimHei" panose="02010609060101010101" pitchFamily="49" charset="-122"/>
              </a:rPr>
              <a:t>状态更新 </a:t>
            </a:r>
            <a:r>
              <a:rPr kumimoji="1" lang="en-US" altLang="zh-CN" sz="1600" dirty="0">
                <a:latin typeface="SimHei" panose="02010609060101010101" pitchFamily="49" charset="-122"/>
                <a:ea typeface="SimHei" panose="02010609060101010101" pitchFamily="49" charset="-122"/>
              </a:rPr>
              <a:t>+</a:t>
            </a:r>
            <a:r>
              <a:rPr kumimoji="1" lang="zh-CN" altLang="en-US" sz="1600" dirty="0">
                <a:latin typeface="SimHei" panose="02010609060101010101" pitchFamily="49" charset="-122"/>
                <a:ea typeface="SimHei" panose="02010609060101010101" pitchFamily="49" charset="-122"/>
              </a:rPr>
              <a:t> 组合逻辑</a:t>
            </a:r>
          </a:p>
        </p:txBody>
      </p:sp>
      <p:cxnSp>
        <p:nvCxnSpPr>
          <p:cNvPr id="9" name="Straight Arrow Connector 8">
            <a:extLst>
              <a:ext uri="{FF2B5EF4-FFF2-40B4-BE49-F238E27FC236}">
                <a16:creationId xmlns:a16="http://schemas.microsoft.com/office/drawing/2014/main" id="{73ED9E72-6BD2-B443-A6A3-7E1170D9C506}"/>
              </a:ext>
            </a:extLst>
          </p:cNvPr>
          <p:cNvCxnSpPr/>
          <p:nvPr/>
        </p:nvCxnSpPr>
        <p:spPr>
          <a:xfrm flipV="1">
            <a:off x="8638854" y="3033824"/>
            <a:ext cx="0" cy="368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4CBD008A-08DD-FD47-8FE3-ED6DF278AA7A}"/>
              </a:ext>
            </a:extLst>
          </p:cNvPr>
          <p:cNvSpPr txBox="1"/>
          <p:nvPr/>
        </p:nvSpPr>
        <p:spPr>
          <a:xfrm>
            <a:off x="8843506" y="3043193"/>
            <a:ext cx="1210588" cy="338554"/>
          </a:xfrm>
          <a:prstGeom prst="rect">
            <a:avLst/>
          </a:prstGeom>
          <a:noFill/>
        </p:spPr>
        <p:txBody>
          <a:bodyPr wrap="none" rtlCol="0">
            <a:spAutoFit/>
          </a:bodyPr>
          <a:lstStyle/>
          <a:p>
            <a:r>
              <a:rPr kumimoji="1" lang="zh-CN" altLang="en-CN" sz="1600" dirty="0">
                <a:latin typeface="SimHei" panose="02010609060101010101" pitchFamily="49" charset="-122"/>
                <a:ea typeface="SimHei" panose="02010609060101010101" pitchFamily="49" charset="-122"/>
              </a:rPr>
              <a:t>时钟</a:t>
            </a:r>
            <a:r>
              <a:rPr kumimoji="1" lang="zh-CN" altLang="en-US" sz="1600" dirty="0">
                <a:latin typeface="SimHei" panose="02010609060101010101" pitchFamily="49" charset="-122"/>
                <a:ea typeface="SimHei" panose="02010609060101010101" pitchFamily="49" charset="-122"/>
              </a:rPr>
              <a:t>上升沿</a:t>
            </a:r>
          </a:p>
        </p:txBody>
      </p:sp>
      <p:cxnSp>
        <p:nvCxnSpPr>
          <p:cNvPr id="26" name="Straight Arrow Connector 25">
            <a:extLst>
              <a:ext uri="{FF2B5EF4-FFF2-40B4-BE49-F238E27FC236}">
                <a16:creationId xmlns:a16="http://schemas.microsoft.com/office/drawing/2014/main" id="{3F14DFBE-BA70-DA4E-81D5-0A20AAA2D9C8}"/>
              </a:ext>
            </a:extLst>
          </p:cNvPr>
          <p:cNvCxnSpPr/>
          <p:nvPr/>
        </p:nvCxnSpPr>
        <p:spPr>
          <a:xfrm flipV="1">
            <a:off x="2037234" y="3880072"/>
            <a:ext cx="0" cy="368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3BE7CE45-4197-E642-8BE5-94F3F9349979}"/>
              </a:ext>
            </a:extLst>
          </p:cNvPr>
          <p:cNvCxnSpPr/>
          <p:nvPr/>
        </p:nvCxnSpPr>
        <p:spPr>
          <a:xfrm flipV="1">
            <a:off x="4751522" y="4424864"/>
            <a:ext cx="0" cy="368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BECDBC57-5E91-014C-B4DB-63F3816858E9}"/>
              </a:ext>
            </a:extLst>
          </p:cNvPr>
          <p:cNvCxnSpPr/>
          <p:nvPr/>
        </p:nvCxnSpPr>
        <p:spPr>
          <a:xfrm flipV="1">
            <a:off x="7451246" y="4964864"/>
            <a:ext cx="0" cy="368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8026E73D-9447-A544-80D6-3D9835382E53}"/>
              </a:ext>
            </a:extLst>
          </p:cNvPr>
          <p:cNvCxnSpPr/>
          <p:nvPr/>
        </p:nvCxnSpPr>
        <p:spPr>
          <a:xfrm flipV="1">
            <a:off x="10165398" y="4964864"/>
            <a:ext cx="0" cy="368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4A6A2DF6-5CD3-9142-8CFE-5F8948DCDCF6}"/>
              </a:ext>
            </a:extLst>
          </p:cNvPr>
          <p:cNvSpPr txBox="1"/>
          <p:nvPr/>
        </p:nvSpPr>
        <p:spPr>
          <a:xfrm>
            <a:off x="3657349" y="5688498"/>
            <a:ext cx="5280997" cy="369332"/>
          </a:xfrm>
          <a:prstGeom prst="rect">
            <a:avLst/>
          </a:prstGeom>
          <a:noFill/>
        </p:spPr>
        <p:txBody>
          <a:bodyPr wrap="none" rtlCol="0">
            <a:spAutoFit/>
          </a:bodyPr>
          <a:lstStyle/>
          <a:p>
            <a:r>
              <a:rPr kumimoji="1" lang="en-US" altLang="zh-CN" dirty="0">
                <a:latin typeface="Calibri" panose="020F0502020204030204" pitchFamily="34" charset="0"/>
                <a:ea typeface="SimHei" panose="02010609060101010101" pitchFamily="49" charset="-122"/>
                <a:cs typeface="Calibri" panose="020F0502020204030204" pitchFamily="34" charset="0"/>
              </a:rPr>
              <a:t>SEQ</a:t>
            </a:r>
            <a:r>
              <a:rPr kumimoji="1" lang="zh-CN" altLang="en-US" dirty="0">
                <a:latin typeface="Calibri" panose="020F0502020204030204" pitchFamily="34" charset="0"/>
                <a:ea typeface="SimHei" panose="02010609060101010101" pitchFamily="49" charset="-122"/>
                <a:cs typeface="Calibri" panose="020F0502020204030204" pitchFamily="34" charset="0"/>
              </a:rPr>
              <a:t>的指令执行过程（将</a:t>
            </a:r>
            <a:r>
              <a:rPr kumimoji="1" lang="en-US" altLang="zh-CN" dirty="0">
                <a:latin typeface="Calibri" panose="020F0502020204030204" pitchFamily="34" charset="0"/>
                <a:ea typeface="SimHei" panose="02010609060101010101" pitchFamily="49" charset="-122"/>
                <a:cs typeface="Calibri" panose="020F0502020204030204" pitchFamily="34" charset="0"/>
              </a:rPr>
              <a:t>Update PC</a:t>
            </a:r>
            <a:r>
              <a:rPr kumimoji="1" lang="zh-CN" altLang="en-US" dirty="0">
                <a:latin typeface="Calibri" panose="020F0502020204030204" pitchFamily="34" charset="0"/>
                <a:ea typeface="SimHei" panose="02010609060101010101" pitchFamily="49" charset="-122"/>
                <a:cs typeface="Calibri" panose="020F0502020204030204" pitchFamily="34" charset="0"/>
              </a:rPr>
              <a:t>合并到了</a:t>
            </a:r>
            <a:r>
              <a:rPr kumimoji="1" lang="en-US" altLang="zh-CN" dirty="0">
                <a:latin typeface="Calibri" panose="020F0502020204030204" pitchFamily="34" charset="0"/>
                <a:ea typeface="SimHei" panose="02010609060101010101" pitchFamily="49" charset="-122"/>
                <a:cs typeface="Calibri" panose="020F0502020204030204" pitchFamily="34" charset="0"/>
              </a:rPr>
              <a:t>Fetch</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p>
        </p:txBody>
      </p:sp>
    </p:spTree>
    <p:extLst>
      <p:ext uri="{BB962C8B-B14F-4D97-AF65-F5344CB8AC3E}">
        <p14:creationId xmlns:p14="http://schemas.microsoft.com/office/powerpoint/2010/main" val="1488892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F53F7-14A7-E740-B5E2-36C20736F2B2}"/>
              </a:ext>
            </a:extLst>
          </p:cNvPr>
          <p:cNvSpPr>
            <a:spLocks noGrp="1"/>
          </p:cNvSpPr>
          <p:nvPr>
            <p:ph type="ctrTitle"/>
          </p:nvPr>
        </p:nvSpPr>
        <p:spPr>
          <a:xfrm>
            <a:off x="1524000" y="1119022"/>
            <a:ext cx="9144000" cy="2387600"/>
          </a:xfrm>
        </p:spPr>
        <p:txBody>
          <a:bodyPr>
            <a:normAutofit/>
          </a:bodyPr>
          <a:lstStyle/>
          <a:p>
            <a:r>
              <a:rPr lang="en-US" sz="8000" b="1" dirty="0"/>
              <a:t>Processor Arch II</a:t>
            </a:r>
          </a:p>
        </p:txBody>
      </p:sp>
      <p:sp>
        <p:nvSpPr>
          <p:cNvPr id="3" name="Subtitle 2">
            <a:extLst>
              <a:ext uri="{FF2B5EF4-FFF2-40B4-BE49-F238E27FC236}">
                <a16:creationId xmlns:a16="http://schemas.microsoft.com/office/drawing/2014/main" id="{DA06C44D-EF52-3E45-B5A7-9F0C333C385C}"/>
              </a:ext>
            </a:extLst>
          </p:cNvPr>
          <p:cNvSpPr>
            <a:spLocks noGrp="1"/>
          </p:cNvSpPr>
          <p:nvPr>
            <p:ph type="subTitle" idx="1"/>
          </p:nvPr>
        </p:nvSpPr>
        <p:spPr/>
        <p:txBody>
          <a:bodyPr>
            <a:normAutofit/>
          </a:bodyPr>
          <a:lstStyle/>
          <a:p>
            <a:pPr>
              <a:lnSpc>
                <a:spcPct val="150000"/>
              </a:lnSpc>
            </a:pPr>
            <a:r>
              <a:rPr lang="en-US" sz="2800" dirty="0"/>
              <a:t>Introduction to Computer Systems</a:t>
            </a:r>
          </a:p>
          <a:p>
            <a:pPr>
              <a:lnSpc>
                <a:spcPct val="150000"/>
              </a:lnSpc>
            </a:pPr>
            <a:r>
              <a:rPr lang="en-US" sz="2800" dirty="0"/>
              <a:t>2025 Fall</a:t>
            </a:r>
          </a:p>
        </p:txBody>
      </p:sp>
    </p:spTree>
    <p:extLst>
      <p:ext uri="{BB962C8B-B14F-4D97-AF65-F5344CB8AC3E}">
        <p14:creationId xmlns:p14="http://schemas.microsoft.com/office/powerpoint/2010/main" val="963539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20</a:t>
            </a:fld>
            <a:endParaRPr lang="en-US" dirty="0"/>
          </a:p>
        </p:txBody>
      </p:sp>
      <p:sp>
        <p:nvSpPr>
          <p:cNvPr id="2" name="TextBox 1">
            <a:extLst>
              <a:ext uri="{FF2B5EF4-FFF2-40B4-BE49-F238E27FC236}">
                <a16:creationId xmlns:a16="http://schemas.microsoft.com/office/drawing/2014/main" id="{BF932D73-D5E5-1046-90D2-6CF20323D767}"/>
              </a:ext>
            </a:extLst>
          </p:cNvPr>
          <p:cNvSpPr txBox="1"/>
          <p:nvPr/>
        </p:nvSpPr>
        <p:spPr>
          <a:xfrm>
            <a:off x="268436" y="1232876"/>
            <a:ext cx="8837464" cy="4615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SEQ</a:t>
            </a:r>
            <a:r>
              <a:rPr kumimoji="1" lang="zh-CN" altLang="en-US" dirty="0">
                <a:latin typeface="Calibri" panose="020F0502020204030204" pitchFamily="34" charset="0"/>
                <a:ea typeface="SimHei" panose="02010609060101010101" pitchFamily="49" charset="-122"/>
                <a:cs typeface="Calibri" panose="020F0502020204030204" pitchFamily="34" charset="0"/>
              </a:rPr>
              <a:t>的主要问题：</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没有充分利用硬件</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SEQ</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中大部分硬件只在一个特定的阶段（</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F/D/E/M/W</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）被使用</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意味着任意一个时刻只有少数硬件处于工作状态</a:t>
            </a: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实际上我们更想让所有硬件同时工作，释放硬件的全部性能</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流水线</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对于一条指令来说，各个阶段的硬件不可能同时工作</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因为存在各个阶段依赖关系</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E.g., </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执行</a:t>
            </a: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OPq</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时，只有</a:t>
            </a: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valA</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和</a:t>
            </a: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valB</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被取出来后</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ALU</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才能计算</a:t>
            </a: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valE</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 &lt;- </a:t>
            </a: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valB</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 OP </a:t>
            </a: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valA</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需要想办法让不同指令同时上</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CPU</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执行</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用时钟寄存器（</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a.k.a. </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流水线寄存器）将各个阶段在硬件层面也分隔开</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每个流水线寄存器保存</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处在当前阶段指令的有关信息</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p:txBody>
      </p:sp>
      <p:sp>
        <p:nvSpPr>
          <p:cNvPr id="30" name="TextBox 29">
            <a:extLst>
              <a:ext uri="{FF2B5EF4-FFF2-40B4-BE49-F238E27FC236}">
                <a16:creationId xmlns:a16="http://schemas.microsoft.com/office/drawing/2014/main" id="{E6ECA774-B7A2-0C4D-96E7-111A69253709}"/>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从</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sequential</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到</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pipelined</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428898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21</a:t>
            </a:fld>
            <a:endParaRPr lang="en-US" dirty="0"/>
          </a:p>
        </p:txBody>
      </p:sp>
      <p:sp>
        <p:nvSpPr>
          <p:cNvPr id="5" name="Rectangle 4">
            <a:extLst>
              <a:ext uri="{FF2B5EF4-FFF2-40B4-BE49-F238E27FC236}">
                <a16:creationId xmlns:a16="http://schemas.microsoft.com/office/drawing/2014/main" id="{0103F543-B87A-B74C-B3AD-5FEE032C483D}"/>
              </a:ext>
            </a:extLst>
          </p:cNvPr>
          <p:cNvSpPr/>
          <p:nvPr/>
        </p:nvSpPr>
        <p:spPr>
          <a:xfrm>
            <a:off x="2216622" y="1629907"/>
            <a:ext cx="270000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F D E M W</a:t>
            </a:r>
            <a:endParaRPr kumimoji="1" lang="zh-CN" altLang="en-US" dirty="0">
              <a:solidFill>
                <a:schemeClr val="tx1"/>
              </a:solidFill>
              <a:ea typeface="SimHei" panose="02010609060101010101" pitchFamily="49" charset="-122"/>
            </a:endParaRPr>
          </a:p>
        </p:txBody>
      </p:sp>
      <p:sp>
        <p:nvSpPr>
          <p:cNvPr id="7" name="Rectangle 6">
            <a:extLst>
              <a:ext uri="{FF2B5EF4-FFF2-40B4-BE49-F238E27FC236}">
                <a16:creationId xmlns:a16="http://schemas.microsoft.com/office/drawing/2014/main" id="{1BD85628-8BB6-514D-8541-34880168CD80}"/>
              </a:ext>
            </a:extLst>
          </p:cNvPr>
          <p:cNvSpPr/>
          <p:nvPr/>
        </p:nvSpPr>
        <p:spPr>
          <a:xfrm>
            <a:off x="4918280" y="2169907"/>
            <a:ext cx="270000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F D E M W</a:t>
            </a:r>
            <a:endParaRPr kumimoji="1" lang="zh-CN" altLang="en-US" dirty="0">
              <a:solidFill>
                <a:schemeClr val="tx1"/>
              </a:solidFill>
              <a:ea typeface="SimHei" panose="02010609060101010101" pitchFamily="49" charset="-122"/>
            </a:endParaRPr>
          </a:p>
        </p:txBody>
      </p:sp>
      <p:sp>
        <p:nvSpPr>
          <p:cNvPr id="8" name="Rectangle 7">
            <a:extLst>
              <a:ext uri="{FF2B5EF4-FFF2-40B4-BE49-F238E27FC236}">
                <a16:creationId xmlns:a16="http://schemas.microsoft.com/office/drawing/2014/main" id="{086DA9FF-87AE-E846-9D9B-4BBFDFB66E63}"/>
              </a:ext>
            </a:extLst>
          </p:cNvPr>
          <p:cNvSpPr/>
          <p:nvPr/>
        </p:nvSpPr>
        <p:spPr>
          <a:xfrm>
            <a:off x="7631280" y="2709907"/>
            <a:ext cx="270000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F D E M W</a:t>
            </a:r>
            <a:endParaRPr kumimoji="1" lang="zh-CN" altLang="en-US" dirty="0">
              <a:solidFill>
                <a:schemeClr val="tx1"/>
              </a:solidFill>
              <a:ea typeface="SimHei" panose="02010609060101010101" pitchFamily="49" charset="-122"/>
            </a:endParaRPr>
          </a:p>
        </p:txBody>
      </p:sp>
      <p:cxnSp>
        <p:nvCxnSpPr>
          <p:cNvPr id="27" name="Straight Arrow Connector 26">
            <a:extLst>
              <a:ext uri="{FF2B5EF4-FFF2-40B4-BE49-F238E27FC236}">
                <a16:creationId xmlns:a16="http://schemas.microsoft.com/office/drawing/2014/main" id="{5ED01B9D-D4F3-1F44-A13F-4E988F6EAF5D}"/>
              </a:ext>
            </a:extLst>
          </p:cNvPr>
          <p:cNvCxnSpPr/>
          <p:nvPr/>
        </p:nvCxnSpPr>
        <p:spPr>
          <a:xfrm flipV="1">
            <a:off x="2202334" y="2165115"/>
            <a:ext cx="0" cy="368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10CED7AC-A703-4244-84EB-9CA67582A9AB}"/>
              </a:ext>
            </a:extLst>
          </p:cNvPr>
          <p:cNvCxnSpPr/>
          <p:nvPr/>
        </p:nvCxnSpPr>
        <p:spPr>
          <a:xfrm flipV="1">
            <a:off x="4916622" y="2709907"/>
            <a:ext cx="0" cy="368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EA8BC8FA-E4BF-CE4C-938A-B7D49F6E5A2B}"/>
              </a:ext>
            </a:extLst>
          </p:cNvPr>
          <p:cNvCxnSpPr/>
          <p:nvPr/>
        </p:nvCxnSpPr>
        <p:spPr>
          <a:xfrm flipV="1">
            <a:off x="7616346" y="3249907"/>
            <a:ext cx="0" cy="368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713CA391-28CB-B04B-85BF-90AB4D488BB2}"/>
              </a:ext>
            </a:extLst>
          </p:cNvPr>
          <p:cNvCxnSpPr/>
          <p:nvPr/>
        </p:nvCxnSpPr>
        <p:spPr>
          <a:xfrm flipV="1">
            <a:off x="10330498" y="3249907"/>
            <a:ext cx="0" cy="368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Rectangle 30">
            <a:extLst>
              <a:ext uri="{FF2B5EF4-FFF2-40B4-BE49-F238E27FC236}">
                <a16:creationId xmlns:a16="http://schemas.microsoft.com/office/drawing/2014/main" id="{5449BC9B-9093-E542-AFD6-FD5ED822F306}"/>
              </a:ext>
            </a:extLst>
          </p:cNvPr>
          <p:cNvSpPr/>
          <p:nvPr/>
        </p:nvSpPr>
        <p:spPr>
          <a:xfrm>
            <a:off x="2216622" y="4004087"/>
            <a:ext cx="590078"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F</a:t>
            </a:r>
            <a:endParaRPr kumimoji="1" lang="zh-CN" altLang="en-US" dirty="0">
              <a:solidFill>
                <a:schemeClr val="tx1"/>
              </a:solidFill>
              <a:ea typeface="SimHei" panose="02010609060101010101" pitchFamily="49" charset="-122"/>
            </a:endParaRPr>
          </a:p>
        </p:txBody>
      </p:sp>
      <p:sp>
        <p:nvSpPr>
          <p:cNvPr id="32" name="Rectangle 31">
            <a:extLst>
              <a:ext uri="{FF2B5EF4-FFF2-40B4-BE49-F238E27FC236}">
                <a16:creationId xmlns:a16="http://schemas.microsoft.com/office/drawing/2014/main" id="{0E29E338-1B23-F14B-8697-FB095898F70C}"/>
              </a:ext>
            </a:extLst>
          </p:cNvPr>
          <p:cNvSpPr/>
          <p:nvPr/>
        </p:nvSpPr>
        <p:spPr>
          <a:xfrm>
            <a:off x="2806700" y="4004087"/>
            <a:ext cx="590078"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D</a:t>
            </a:r>
            <a:endParaRPr kumimoji="1" lang="zh-CN" altLang="en-US" dirty="0">
              <a:solidFill>
                <a:schemeClr val="tx1"/>
              </a:solidFill>
              <a:ea typeface="SimHei" panose="02010609060101010101" pitchFamily="49" charset="-122"/>
            </a:endParaRPr>
          </a:p>
        </p:txBody>
      </p:sp>
      <p:sp>
        <p:nvSpPr>
          <p:cNvPr id="33" name="Rectangle 32">
            <a:extLst>
              <a:ext uri="{FF2B5EF4-FFF2-40B4-BE49-F238E27FC236}">
                <a16:creationId xmlns:a16="http://schemas.microsoft.com/office/drawing/2014/main" id="{61A5D95F-2FFC-2D45-98D1-22ECB2439585}"/>
              </a:ext>
            </a:extLst>
          </p:cNvPr>
          <p:cNvSpPr/>
          <p:nvPr/>
        </p:nvSpPr>
        <p:spPr>
          <a:xfrm>
            <a:off x="3396778" y="4004087"/>
            <a:ext cx="590078"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E</a:t>
            </a:r>
            <a:endParaRPr kumimoji="1" lang="zh-CN" altLang="en-US" dirty="0">
              <a:solidFill>
                <a:schemeClr val="tx1"/>
              </a:solidFill>
              <a:ea typeface="SimHei" panose="02010609060101010101" pitchFamily="49" charset="-122"/>
            </a:endParaRPr>
          </a:p>
        </p:txBody>
      </p:sp>
      <p:sp>
        <p:nvSpPr>
          <p:cNvPr id="34" name="Rectangle 33">
            <a:extLst>
              <a:ext uri="{FF2B5EF4-FFF2-40B4-BE49-F238E27FC236}">
                <a16:creationId xmlns:a16="http://schemas.microsoft.com/office/drawing/2014/main" id="{6EE463E9-B6F5-B349-9479-2C53A58AA286}"/>
              </a:ext>
            </a:extLst>
          </p:cNvPr>
          <p:cNvSpPr/>
          <p:nvPr/>
        </p:nvSpPr>
        <p:spPr>
          <a:xfrm>
            <a:off x="3986856" y="4004087"/>
            <a:ext cx="590078"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M</a:t>
            </a:r>
            <a:endParaRPr kumimoji="1" lang="zh-CN" altLang="en-US" dirty="0">
              <a:solidFill>
                <a:schemeClr val="tx1"/>
              </a:solidFill>
              <a:ea typeface="SimHei" panose="02010609060101010101" pitchFamily="49" charset="-122"/>
            </a:endParaRPr>
          </a:p>
        </p:txBody>
      </p:sp>
      <p:sp>
        <p:nvSpPr>
          <p:cNvPr id="35" name="Rectangle 34">
            <a:extLst>
              <a:ext uri="{FF2B5EF4-FFF2-40B4-BE49-F238E27FC236}">
                <a16:creationId xmlns:a16="http://schemas.microsoft.com/office/drawing/2014/main" id="{3F5CE7F0-9699-2940-8110-AB271D37457B}"/>
              </a:ext>
            </a:extLst>
          </p:cNvPr>
          <p:cNvSpPr/>
          <p:nvPr/>
        </p:nvSpPr>
        <p:spPr>
          <a:xfrm>
            <a:off x="4576934" y="4004087"/>
            <a:ext cx="590078"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W</a:t>
            </a:r>
            <a:endParaRPr kumimoji="1" lang="zh-CN" altLang="en-US" dirty="0">
              <a:solidFill>
                <a:schemeClr val="tx1"/>
              </a:solidFill>
              <a:ea typeface="SimHei" panose="02010609060101010101" pitchFamily="49" charset="-122"/>
            </a:endParaRPr>
          </a:p>
        </p:txBody>
      </p:sp>
      <p:sp>
        <p:nvSpPr>
          <p:cNvPr id="36" name="Rectangle 35">
            <a:extLst>
              <a:ext uri="{FF2B5EF4-FFF2-40B4-BE49-F238E27FC236}">
                <a16:creationId xmlns:a16="http://schemas.microsoft.com/office/drawing/2014/main" id="{1EAAE45A-0536-4A4B-A722-9FECE7202401}"/>
              </a:ext>
            </a:extLst>
          </p:cNvPr>
          <p:cNvSpPr/>
          <p:nvPr/>
        </p:nvSpPr>
        <p:spPr>
          <a:xfrm>
            <a:off x="2806700" y="4544087"/>
            <a:ext cx="590078"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F</a:t>
            </a:r>
            <a:endParaRPr kumimoji="1" lang="zh-CN" altLang="en-US" dirty="0">
              <a:solidFill>
                <a:schemeClr val="tx1"/>
              </a:solidFill>
              <a:ea typeface="SimHei" panose="02010609060101010101" pitchFamily="49" charset="-122"/>
            </a:endParaRPr>
          </a:p>
        </p:txBody>
      </p:sp>
      <p:sp>
        <p:nvSpPr>
          <p:cNvPr id="37" name="Rectangle 36">
            <a:extLst>
              <a:ext uri="{FF2B5EF4-FFF2-40B4-BE49-F238E27FC236}">
                <a16:creationId xmlns:a16="http://schemas.microsoft.com/office/drawing/2014/main" id="{CD2A3724-47EE-C64C-80D4-0C9C81B33A39}"/>
              </a:ext>
            </a:extLst>
          </p:cNvPr>
          <p:cNvSpPr/>
          <p:nvPr/>
        </p:nvSpPr>
        <p:spPr>
          <a:xfrm>
            <a:off x="3396778" y="4544087"/>
            <a:ext cx="590078"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D</a:t>
            </a:r>
            <a:endParaRPr kumimoji="1" lang="zh-CN" altLang="en-US" dirty="0">
              <a:solidFill>
                <a:schemeClr val="tx1"/>
              </a:solidFill>
              <a:ea typeface="SimHei" panose="02010609060101010101" pitchFamily="49" charset="-122"/>
            </a:endParaRPr>
          </a:p>
        </p:txBody>
      </p:sp>
      <p:sp>
        <p:nvSpPr>
          <p:cNvPr id="38" name="Rectangle 37">
            <a:extLst>
              <a:ext uri="{FF2B5EF4-FFF2-40B4-BE49-F238E27FC236}">
                <a16:creationId xmlns:a16="http://schemas.microsoft.com/office/drawing/2014/main" id="{3FADB1E9-A74D-564A-B30E-B4C4A4463250}"/>
              </a:ext>
            </a:extLst>
          </p:cNvPr>
          <p:cNvSpPr/>
          <p:nvPr/>
        </p:nvSpPr>
        <p:spPr>
          <a:xfrm>
            <a:off x="3986856" y="4544087"/>
            <a:ext cx="590078"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E</a:t>
            </a:r>
            <a:endParaRPr kumimoji="1" lang="zh-CN" altLang="en-US" dirty="0">
              <a:solidFill>
                <a:schemeClr val="tx1"/>
              </a:solidFill>
              <a:ea typeface="SimHei" panose="02010609060101010101" pitchFamily="49" charset="-122"/>
            </a:endParaRPr>
          </a:p>
        </p:txBody>
      </p:sp>
      <p:sp>
        <p:nvSpPr>
          <p:cNvPr id="39" name="Rectangle 38">
            <a:extLst>
              <a:ext uri="{FF2B5EF4-FFF2-40B4-BE49-F238E27FC236}">
                <a16:creationId xmlns:a16="http://schemas.microsoft.com/office/drawing/2014/main" id="{53E963D7-048F-664E-96E5-657102A0BD02}"/>
              </a:ext>
            </a:extLst>
          </p:cNvPr>
          <p:cNvSpPr/>
          <p:nvPr/>
        </p:nvSpPr>
        <p:spPr>
          <a:xfrm>
            <a:off x="4576934" y="4544087"/>
            <a:ext cx="590078"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M</a:t>
            </a:r>
            <a:endParaRPr kumimoji="1" lang="zh-CN" altLang="en-US" dirty="0">
              <a:solidFill>
                <a:schemeClr val="tx1"/>
              </a:solidFill>
              <a:ea typeface="SimHei" panose="02010609060101010101" pitchFamily="49" charset="-122"/>
            </a:endParaRPr>
          </a:p>
        </p:txBody>
      </p:sp>
      <p:sp>
        <p:nvSpPr>
          <p:cNvPr id="40" name="Rectangle 39">
            <a:extLst>
              <a:ext uri="{FF2B5EF4-FFF2-40B4-BE49-F238E27FC236}">
                <a16:creationId xmlns:a16="http://schemas.microsoft.com/office/drawing/2014/main" id="{6618004F-9542-0E45-9B87-E7F06E02CAB2}"/>
              </a:ext>
            </a:extLst>
          </p:cNvPr>
          <p:cNvSpPr/>
          <p:nvPr/>
        </p:nvSpPr>
        <p:spPr>
          <a:xfrm>
            <a:off x="5167012" y="4544087"/>
            <a:ext cx="590078"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W</a:t>
            </a:r>
            <a:endParaRPr kumimoji="1" lang="zh-CN" altLang="en-US" dirty="0">
              <a:solidFill>
                <a:schemeClr val="tx1"/>
              </a:solidFill>
              <a:ea typeface="SimHei" panose="02010609060101010101" pitchFamily="49" charset="-122"/>
            </a:endParaRPr>
          </a:p>
        </p:txBody>
      </p:sp>
      <p:sp>
        <p:nvSpPr>
          <p:cNvPr id="41" name="Rectangle 40">
            <a:extLst>
              <a:ext uri="{FF2B5EF4-FFF2-40B4-BE49-F238E27FC236}">
                <a16:creationId xmlns:a16="http://schemas.microsoft.com/office/drawing/2014/main" id="{2FBB06C1-FF4A-6F46-88FB-3C7F14E45F12}"/>
              </a:ext>
            </a:extLst>
          </p:cNvPr>
          <p:cNvSpPr/>
          <p:nvPr/>
        </p:nvSpPr>
        <p:spPr>
          <a:xfrm>
            <a:off x="3396778" y="5084087"/>
            <a:ext cx="590078"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F</a:t>
            </a:r>
            <a:endParaRPr kumimoji="1" lang="zh-CN" altLang="en-US" dirty="0">
              <a:solidFill>
                <a:schemeClr val="tx1"/>
              </a:solidFill>
              <a:ea typeface="SimHei" panose="02010609060101010101" pitchFamily="49" charset="-122"/>
            </a:endParaRPr>
          </a:p>
        </p:txBody>
      </p:sp>
      <p:sp>
        <p:nvSpPr>
          <p:cNvPr id="42" name="Rectangle 41">
            <a:extLst>
              <a:ext uri="{FF2B5EF4-FFF2-40B4-BE49-F238E27FC236}">
                <a16:creationId xmlns:a16="http://schemas.microsoft.com/office/drawing/2014/main" id="{3EC441C2-FDC6-FB49-B21B-F83F25084359}"/>
              </a:ext>
            </a:extLst>
          </p:cNvPr>
          <p:cNvSpPr/>
          <p:nvPr/>
        </p:nvSpPr>
        <p:spPr>
          <a:xfrm>
            <a:off x="3986856" y="5084087"/>
            <a:ext cx="590078"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D</a:t>
            </a:r>
            <a:endParaRPr kumimoji="1" lang="zh-CN" altLang="en-US" dirty="0">
              <a:solidFill>
                <a:schemeClr val="tx1"/>
              </a:solidFill>
              <a:ea typeface="SimHei" panose="02010609060101010101" pitchFamily="49" charset="-122"/>
            </a:endParaRPr>
          </a:p>
        </p:txBody>
      </p:sp>
      <p:sp>
        <p:nvSpPr>
          <p:cNvPr id="43" name="Rectangle 42">
            <a:extLst>
              <a:ext uri="{FF2B5EF4-FFF2-40B4-BE49-F238E27FC236}">
                <a16:creationId xmlns:a16="http://schemas.microsoft.com/office/drawing/2014/main" id="{7D42A729-4E1C-3C48-AE98-0533DE75B003}"/>
              </a:ext>
            </a:extLst>
          </p:cNvPr>
          <p:cNvSpPr/>
          <p:nvPr/>
        </p:nvSpPr>
        <p:spPr>
          <a:xfrm>
            <a:off x="4576934" y="5084087"/>
            <a:ext cx="590078"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E</a:t>
            </a:r>
            <a:endParaRPr kumimoji="1" lang="zh-CN" altLang="en-US" dirty="0">
              <a:solidFill>
                <a:schemeClr val="tx1"/>
              </a:solidFill>
              <a:ea typeface="SimHei" panose="02010609060101010101" pitchFamily="49" charset="-122"/>
            </a:endParaRPr>
          </a:p>
        </p:txBody>
      </p:sp>
      <p:sp>
        <p:nvSpPr>
          <p:cNvPr id="44" name="Rectangle 43">
            <a:extLst>
              <a:ext uri="{FF2B5EF4-FFF2-40B4-BE49-F238E27FC236}">
                <a16:creationId xmlns:a16="http://schemas.microsoft.com/office/drawing/2014/main" id="{748A5B52-B446-344B-8800-CBC99837BACF}"/>
              </a:ext>
            </a:extLst>
          </p:cNvPr>
          <p:cNvSpPr/>
          <p:nvPr/>
        </p:nvSpPr>
        <p:spPr>
          <a:xfrm>
            <a:off x="5167012" y="5084087"/>
            <a:ext cx="590078"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M</a:t>
            </a:r>
            <a:endParaRPr kumimoji="1" lang="zh-CN" altLang="en-US" dirty="0">
              <a:solidFill>
                <a:schemeClr val="tx1"/>
              </a:solidFill>
              <a:ea typeface="SimHei" panose="02010609060101010101" pitchFamily="49" charset="-122"/>
            </a:endParaRPr>
          </a:p>
        </p:txBody>
      </p:sp>
      <p:sp>
        <p:nvSpPr>
          <p:cNvPr id="45" name="Rectangle 44">
            <a:extLst>
              <a:ext uri="{FF2B5EF4-FFF2-40B4-BE49-F238E27FC236}">
                <a16:creationId xmlns:a16="http://schemas.microsoft.com/office/drawing/2014/main" id="{97D05290-B39A-3446-9A47-2B09F7A4A30D}"/>
              </a:ext>
            </a:extLst>
          </p:cNvPr>
          <p:cNvSpPr/>
          <p:nvPr/>
        </p:nvSpPr>
        <p:spPr>
          <a:xfrm>
            <a:off x="5757090" y="5084087"/>
            <a:ext cx="590078"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W</a:t>
            </a:r>
            <a:endParaRPr kumimoji="1" lang="zh-CN" altLang="en-US" dirty="0">
              <a:solidFill>
                <a:schemeClr val="tx1"/>
              </a:solidFill>
              <a:ea typeface="SimHei" panose="02010609060101010101" pitchFamily="49" charset="-122"/>
            </a:endParaRPr>
          </a:p>
        </p:txBody>
      </p:sp>
      <p:sp>
        <p:nvSpPr>
          <p:cNvPr id="49" name="TextBox 48">
            <a:extLst>
              <a:ext uri="{FF2B5EF4-FFF2-40B4-BE49-F238E27FC236}">
                <a16:creationId xmlns:a16="http://schemas.microsoft.com/office/drawing/2014/main" id="{7C589E46-DAF5-784F-87E8-22F5ADEBB056}"/>
              </a:ext>
            </a:extLst>
          </p:cNvPr>
          <p:cNvSpPr txBox="1"/>
          <p:nvPr/>
        </p:nvSpPr>
        <p:spPr>
          <a:xfrm>
            <a:off x="1287450" y="1713553"/>
            <a:ext cx="76335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latin typeface="Calibri" panose="020F0502020204030204" pitchFamily="34" charset="0"/>
                <a:ea typeface="SimHei" panose="02010609060101010101" pitchFamily="49" charset="-122"/>
                <a:cs typeface="Calibri" panose="020F0502020204030204" pitchFamily="34" charset="0"/>
              </a:rPr>
              <a:t>1</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
        <p:nvSpPr>
          <p:cNvPr id="50" name="TextBox 49">
            <a:extLst>
              <a:ext uri="{FF2B5EF4-FFF2-40B4-BE49-F238E27FC236}">
                <a16:creationId xmlns:a16="http://schemas.microsoft.com/office/drawing/2014/main" id="{F5BB5F78-32E5-CF44-8681-F2E1FBA1DC0D}"/>
              </a:ext>
            </a:extLst>
          </p:cNvPr>
          <p:cNvSpPr txBox="1"/>
          <p:nvPr/>
        </p:nvSpPr>
        <p:spPr>
          <a:xfrm>
            <a:off x="1287450" y="2256337"/>
            <a:ext cx="76335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latin typeface="Calibri" panose="020F0502020204030204" pitchFamily="34" charset="0"/>
                <a:ea typeface="SimHei" panose="02010609060101010101" pitchFamily="49" charset="-122"/>
                <a:cs typeface="Calibri" panose="020F0502020204030204" pitchFamily="34" charset="0"/>
              </a:rPr>
              <a:t>2</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
        <p:nvSpPr>
          <p:cNvPr id="51" name="TextBox 50">
            <a:extLst>
              <a:ext uri="{FF2B5EF4-FFF2-40B4-BE49-F238E27FC236}">
                <a16:creationId xmlns:a16="http://schemas.microsoft.com/office/drawing/2014/main" id="{6B31D06F-BD42-D14F-8614-15DDFD979738}"/>
              </a:ext>
            </a:extLst>
          </p:cNvPr>
          <p:cNvSpPr txBox="1"/>
          <p:nvPr/>
        </p:nvSpPr>
        <p:spPr>
          <a:xfrm>
            <a:off x="1287450" y="2824694"/>
            <a:ext cx="76335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latin typeface="Calibri" panose="020F0502020204030204" pitchFamily="34" charset="0"/>
                <a:ea typeface="SimHei" panose="02010609060101010101" pitchFamily="49" charset="-122"/>
                <a:cs typeface="Calibri" panose="020F0502020204030204" pitchFamily="34" charset="0"/>
              </a:rPr>
              <a:t>3</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
        <p:nvSpPr>
          <p:cNvPr id="52" name="TextBox 51">
            <a:extLst>
              <a:ext uri="{FF2B5EF4-FFF2-40B4-BE49-F238E27FC236}">
                <a16:creationId xmlns:a16="http://schemas.microsoft.com/office/drawing/2014/main" id="{0BC34398-77E6-9D45-A1D2-6C4A2FDB98C3}"/>
              </a:ext>
            </a:extLst>
          </p:cNvPr>
          <p:cNvSpPr txBox="1"/>
          <p:nvPr/>
        </p:nvSpPr>
        <p:spPr>
          <a:xfrm>
            <a:off x="1287450" y="4084181"/>
            <a:ext cx="76335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latin typeface="Calibri" panose="020F0502020204030204" pitchFamily="34" charset="0"/>
                <a:ea typeface="SimHei" panose="02010609060101010101" pitchFamily="49" charset="-122"/>
                <a:cs typeface="Calibri" panose="020F0502020204030204" pitchFamily="34" charset="0"/>
              </a:rPr>
              <a:t>1</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
        <p:nvSpPr>
          <p:cNvPr id="53" name="TextBox 52">
            <a:extLst>
              <a:ext uri="{FF2B5EF4-FFF2-40B4-BE49-F238E27FC236}">
                <a16:creationId xmlns:a16="http://schemas.microsoft.com/office/drawing/2014/main" id="{6015D506-2F9D-9046-8C67-C67854604EE8}"/>
              </a:ext>
            </a:extLst>
          </p:cNvPr>
          <p:cNvSpPr txBox="1"/>
          <p:nvPr/>
        </p:nvSpPr>
        <p:spPr>
          <a:xfrm>
            <a:off x="1287450" y="4652365"/>
            <a:ext cx="76335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latin typeface="Calibri" panose="020F0502020204030204" pitchFamily="34" charset="0"/>
                <a:ea typeface="SimHei" panose="02010609060101010101" pitchFamily="49" charset="-122"/>
                <a:cs typeface="Calibri" panose="020F0502020204030204" pitchFamily="34" charset="0"/>
              </a:rPr>
              <a:t>2</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
        <p:nvSpPr>
          <p:cNvPr id="54" name="TextBox 53">
            <a:extLst>
              <a:ext uri="{FF2B5EF4-FFF2-40B4-BE49-F238E27FC236}">
                <a16:creationId xmlns:a16="http://schemas.microsoft.com/office/drawing/2014/main" id="{3851E3E7-AFE2-2F49-BDBA-61E7B059AC48}"/>
              </a:ext>
            </a:extLst>
          </p:cNvPr>
          <p:cNvSpPr txBox="1"/>
          <p:nvPr/>
        </p:nvSpPr>
        <p:spPr>
          <a:xfrm>
            <a:off x="1287450" y="5208022"/>
            <a:ext cx="76335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latin typeface="Calibri" panose="020F0502020204030204" pitchFamily="34" charset="0"/>
                <a:ea typeface="SimHei" panose="02010609060101010101" pitchFamily="49" charset="-122"/>
                <a:cs typeface="Calibri" panose="020F0502020204030204" pitchFamily="34" charset="0"/>
              </a:rPr>
              <a:t>3</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cxnSp>
        <p:nvCxnSpPr>
          <p:cNvPr id="55" name="Straight Arrow Connector 54">
            <a:extLst>
              <a:ext uri="{FF2B5EF4-FFF2-40B4-BE49-F238E27FC236}">
                <a16:creationId xmlns:a16="http://schemas.microsoft.com/office/drawing/2014/main" id="{FDBBF019-7DEE-9A44-80BE-35A3FB0F552C}"/>
              </a:ext>
            </a:extLst>
          </p:cNvPr>
          <p:cNvCxnSpPr/>
          <p:nvPr/>
        </p:nvCxnSpPr>
        <p:spPr>
          <a:xfrm flipV="1">
            <a:off x="2216622" y="4544087"/>
            <a:ext cx="0" cy="368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7D58AECE-FECC-0948-B9CA-EA9F271901E0}"/>
              </a:ext>
            </a:extLst>
          </p:cNvPr>
          <p:cNvCxnSpPr/>
          <p:nvPr/>
        </p:nvCxnSpPr>
        <p:spPr>
          <a:xfrm flipV="1">
            <a:off x="2806700" y="5084087"/>
            <a:ext cx="0" cy="368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8FE3B8E8-F659-2A4D-9659-5E112EE693A7}"/>
              </a:ext>
            </a:extLst>
          </p:cNvPr>
          <p:cNvCxnSpPr/>
          <p:nvPr/>
        </p:nvCxnSpPr>
        <p:spPr>
          <a:xfrm flipV="1">
            <a:off x="3396778" y="5624087"/>
            <a:ext cx="0" cy="368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95FE0087-A21F-C940-BD24-57D47D29F754}"/>
              </a:ext>
            </a:extLst>
          </p:cNvPr>
          <p:cNvCxnSpPr>
            <a:cxnSpLocks/>
          </p:cNvCxnSpPr>
          <p:nvPr/>
        </p:nvCxnSpPr>
        <p:spPr>
          <a:xfrm flipV="1">
            <a:off x="3986856" y="5624087"/>
            <a:ext cx="0" cy="368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7AF1D9B8-2EF2-8B49-A6C2-DEB6E414183D}"/>
              </a:ext>
            </a:extLst>
          </p:cNvPr>
          <p:cNvCxnSpPr>
            <a:cxnSpLocks/>
          </p:cNvCxnSpPr>
          <p:nvPr/>
        </p:nvCxnSpPr>
        <p:spPr>
          <a:xfrm flipV="1">
            <a:off x="4576934" y="5624087"/>
            <a:ext cx="0" cy="368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a:extLst>
              <a:ext uri="{FF2B5EF4-FFF2-40B4-BE49-F238E27FC236}">
                <a16:creationId xmlns:a16="http://schemas.microsoft.com/office/drawing/2014/main" id="{94B0ACEC-7A3C-4E4A-B59B-81D9761FCF50}"/>
              </a:ext>
            </a:extLst>
          </p:cNvPr>
          <p:cNvCxnSpPr>
            <a:cxnSpLocks/>
          </p:cNvCxnSpPr>
          <p:nvPr/>
        </p:nvCxnSpPr>
        <p:spPr>
          <a:xfrm flipV="1">
            <a:off x="5167012" y="5624087"/>
            <a:ext cx="0" cy="368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FC878255-933F-1944-AFEF-C9C6FD5ECDE8}"/>
              </a:ext>
            </a:extLst>
          </p:cNvPr>
          <p:cNvCxnSpPr>
            <a:cxnSpLocks/>
          </p:cNvCxnSpPr>
          <p:nvPr/>
        </p:nvCxnSpPr>
        <p:spPr>
          <a:xfrm flipV="1">
            <a:off x="5757090" y="5624087"/>
            <a:ext cx="0" cy="368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4BAD2D73-DD53-DA40-AE95-018610AC52C4}"/>
              </a:ext>
            </a:extLst>
          </p:cNvPr>
          <p:cNvCxnSpPr>
            <a:cxnSpLocks/>
          </p:cNvCxnSpPr>
          <p:nvPr/>
        </p:nvCxnSpPr>
        <p:spPr>
          <a:xfrm flipV="1">
            <a:off x="6362541" y="5624087"/>
            <a:ext cx="0" cy="368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048DB2A8-D36F-5F41-B7E8-4AD8E647EFDE}"/>
              </a:ext>
            </a:extLst>
          </p:cNvPr>
          <p:cNvSpPr txBox="1"/>
          <p:nvPr/>
        </p:nvSpPr>
        <p:spPr>
          <a:xfrm>
            <a:off x="6952618" y="3824392"/>
            <a:ext cx="4397358" cy="210487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时钟周期减小，时钟频率增大</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CN" dirty="0">
                <a:latin typeface="Calibri" panose="020F0502020204030204" pitchFamily="34" charset="0"/>
                <a:ea typeface="SimHei" panose="02010609060101010101" pitchFamily="49" charset="-122"/>
                <a:cs typeface="Calibri" panose="020F0502020204030204" pitchFamily="34" charset="0"/>
              </a:rPr>
              <a:t>仍然</a:t>
            </a:r>
            <a:r>
              <a:rPr kumimoji="1" lang="zh-CN" altLang="en-US" dirty="0">
                <a:latin typeface="Calibri" panose="020F0502020204030204" pitchFamily="34" charset="0"/>
                <a:ea typeface="SimHei" panose="02010609060101010101" pitchFamily="49" charset="-122"/>
                <a:cs typeface="Calibri" panose="020F0502020204030204" pitchFamily="34" charset="0"/>
              </a:rPr>
              <a:t>是</a:t>
            </a:r>
            <a:r>
              <a:rPr kumimoji="1" lang="en-US" altLang="zh-CN" dirty="0">
                <a:latin typeface="Calibri" panose="020F0502020204030204" pitchFamily="34" charset="0"/>
                <a:ea typeface="SimHei" panose="02010609060101010101" pitchFamily="49" charset="-122"/>
                <a:cs typeface="Calibri" panose="020F0502020204030204" pitchFamily="34" charset="0"/>
              </a:rPr>
              <a:t>1</a:t>
            </a:r>
            <a:r>
              <a:rPr kumimoji="1" lang="zh-CN" altLang="en-US" dirty="0">
                <a:latin typeface="Calibri" panose="020F0502020204030204" pitchFamily="34" charset="0"/>
                <a:ea typeface="SimHei" panose="02010609060101010101" pitchFamily="49" charset="-122"/>
                <a:cs typeface="Calibri" panose="020F0502020204030204" pitchFamily="34" charset="0"/>
              </a:rPr>
              <a:t>个时钟周期完成</a:t>
            </a:r>
            <a:r>
              <a:rPr kumimoji="1" lang="en-US" altLang="zh-CN" dirty="0">
                <a:latin typeface="Calibri" panose="020F0502020204030204" pitchFamily="34" charset="0"/>
                <a:ea typeface="SimHei" panose="02010609060101010101" pitchFamily="49" charset="-122"/>
                <a:cs typeface="Calibri" panose="020F0502020204030204" pitchFamily="34" charset="0"/>
              </a:rPr>
              <a:t>1</a:t>
            </a:r>
            <a:r>
              <a:rPr kumimoji="1" lang="zh-CN" altLang="en-US" dirty="0">
                <a:latin typeface="Calibri" panose="020F0502020204030204" pitchFamily="34" charset="0"/>
                <a:ea typeface="SimHei" panose="02010609060101010101" pitchFamily="49" charset="-122"/>
                <a:cs typeface="Calibri" panose="020F0502020204030204" pitchFamily="34" charset="0"/>
              </a:rPr>
              <a:t>条指令的执行</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除前几条指令外（</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warmup</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单条指令的执行时间（延迟）增加</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但是总的执行时间减少</a:t>
            </a:r>
          </a:p>
        </p:txBody>
      </p:sp>
      <p:sp>
        <p:nvSpPr>
          <p:cNvPr id="64" name="TextBox 63">
            <a:extLst>
              <a:ext uri="{FF2B5EF4-FFF2-40B4-BE49-F238E27FC236}">
                <a16:creationId xmlns:a16="http://schemas.microsoft.com/office/drawing/2014/main" id="{0C5F2529-C458-2849-B46E-7CA0C71A2EB6}"/>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从顺序执行到流水线</a:t>
            </a:r>
          </a:p>
        </p:txBody>
      </p:sp>
    </p:spTree>
    <p:extLst>
      <p:ext uri="{BB962C8B-B14F-4D97-AF65-F5344CB8AC3E}">
        <p14:creationId xmlns:p14="http://schemas.microsoft.com/office/powerpoint/2010/main" val="1350864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22</a:t>
            </a:fld>
            <a:endParaRPr lang="en-US" dirty="0"/>
          </a:p>
        </p:txBody>
      </p:sp>
      <p:sp>
        <p:nvSpPr>
          <p:cNvPr id="63" name="TextBox 62">
            <a:extLst>
              <a:ext uri="{FF2B5EF4-FFF2-40B4-BE49-F238E27FC236}">
                <a16:creationId xmlns:a16="http://schemas.microsoft.com/office/drawing/2014/main" id="{22628B5F-0483-0A49-92BB-0465367C63C2}"/>
              </a:ext>
            </a:extLst>
          </p:cNvPr>
          <p:cNvSpPr txBox="1"/>
          <p:nvPr/>
        </p:nvSpPr>
        <p:spPr>
          <a:xfrm>
            <a:off x="268437" y="648101"/>
            <a:ext cx="7832576"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流水线中指令的执行过程</a:t>
            </a:r>
          </a:p>
        </p:txBody>
      </p:sp>
      <p:pic>
        <p:nvPicPr>
          <p:cNvPr id="46" name="图片 6">
            <a:extLst>
              <a:ext uri="{FF2B5EF4-FFF2-40B4-BE49-F238E27FC236}">
                <a16:creationId xmlns:a16="http://schemas.microsoft.com/office/drawing/2014/main" id="{7391F25C-2C43-A649-BB77-9CAF9A5D6EC4}"/>
              </a:ext>
            </a:extLst>
          </p:cNvPr>
          <p:cNvPicPr>
            <a:picLocks noChangeAspect="1"/>
          </p:cNvPicPr>
          <p:nvPr/>
        </p:nvPicPr>
        <p:blipFill>
          <a:blip r:embed="rId2"/>
          <a:stretch>
            <a:fillRect/>
          </a:stretch>
        </p:blipFill>
        <p:spPr>
          <a:xfrm>
            <a:off x="675239" y="1253758"/>
            <a:ext cx="10841522" cy="5262150"/>
          </a:xfrm>
          <a:prstGeom prst="rect">
            <a:avLst/>
          </a:prstGeom>
        </p:spPr>
      </p:pic>
    </p:spTree>
    <p:extLst>
      <p:ext uri="{BB962C8B-B14F-4D97-AF65-F5344CB8AC3E}">
        <p14:creationId xmlns:p14="http://schemas.microsoft.com/office/powerpoint/2010/main" val="313552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23</a:t>
            </a:fld>
            <a:endParaRPr lang="en-US" dirty="0"/>
          </a:p>
        </p:txBody>
      </p:sp>
      <p:sp>
        <p:nvSpPr>
          <p:cNvPr id="39" name="TextBox 38">
            <a:extLst>
              <a:ext uri="{FF2B5EF4-FFF2-40B4-BE49-F238E27FC236}">
                <a16:creationId xmlns:a16="http://schemas.microsoft.com/office/drawing/2014/main" id="{024AE8D3-F6A6-8744-9588-0880D2006515}"/>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理论分析</a:t>
            </a:r>
          </a:p>
        </p:txBody>
      </p:sp>
      <p:sp>
        <p:nvSpPr>
          <p:cNvPr id="93" name="TextBox 92">
            <a:extLst>
              <a:ext uri="{FF2B5EF4-FFF2-40B4-BE49-F238E27FC236}">
                <a16:creationId xmlns:a16="http://schemas.microsoft.com/office/drawing/2014/main" id="{0B6D0F3A-46F6-F646-AE62-5FE2E5571A38}"/>
              </a:ext>
            </a:extLst>
          </p:cNvPr>
          <p:cNvSpPr txBox="1"/>
          <p:nvPr/>
        </p:nvSpPr>
        <p:spPr>
          <a:xfrm>
            <a:off x="268438" y="1232876"/>
            <a:ext cx="7160422" cy="2542363"/>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衡量</a:t>
            </a:r>
            <a:r>
              <a:rPr kumimoji="1" lang="en-US" altLang="zh-CN" dirty="0">
                <a:latin typeface="Calibri" panose="020F0502020204030204" pitchFamily="34" charset="0"/>
                <a:ea typeface="SimHei" panose="02010609060101010101" pitchFamily="49" charset="-122"/>
                <a:cs typeface="Calibri" panose="020F0502020204030204" pitchFamily="34" charset="0"/>
              </a:rPr>
              <a:t>CPU</a:t>
            </a:r>
            <a:r>
              <a:rPr kumimoji="1" lang="zh-CN" altLang="en-US" dirty="0">
                <a:latin typeface="Calibri" panose="020F0502020204030204" pitchFamily="34" charset="0"/>
                <a:ea typeface="SimHei" panose="02010609060101010101" pitchFamily="49" charset="-122"/>
                <a:cs typeface="Calibri" panose="020F0502020204030204" pitchFamily="34" charset="0"/>
              </a:rPr>
              <a:t>性能的指标</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吞吐量（</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throughput, GIPS</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：单位时间内完成执行的指令数量</a:t>
            </a: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延迟（</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latency, </a:t>
            </a:r>
            <a:r>
              <a:rPr kumimoji="1"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ps</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：一条指令从开始执行到完成执行的时间</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吞吐量总是等于</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延迟吗？总是等于</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时钟周期吗？</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pic>
        <p:nvPicPr>
          <p:cNvPr id="97" name="Picture 96">
            <a:extLst>
              <a:ext uri="{FF2B5EF4-FFF2-40B4-BE49-F238E27FC236}">
                <a16:creationId xmlns:a16="http://schemas.microsoft.com/office/drawing/2014/main" id="{71F1CAB1-6430-8245-A75A-2C63915E8BC1}"/>
              </a:ext>
            </a:extLst>
          </p:cNvPr>
          <p:cNvPicPr>
            <a:picLocks noChangeAspect="1"/>
          </p:cNvPicPr>
          <p:nvPr/>
        </p:nvPicPr>
        <p:blipFill>
          <a:blip r:embed="rId2"/>
          <a:stretch>
            <a:fillRect/>
          </a:stretch>
        </p:blipFill>
        <p:spPr>
          <a:xfrm>
            <a:off x="475712" y="3168354"/>
            <a:ext cx="5344795" cy="3379796"/>
          </a:xfrm>
          <a:prstGeom prst="rect">
            <a:avLst/>
          </a:prstGeom>
        </p:spPr>
      </p:pic>
      <p:pic>
        <p:nvPicPr>
          <p:cNvPr id="98" name="Picture 97">
            <a:extLst>
              <a:ext uri="{FF2B5EF4-FFF2-40B4-BE49-F238E27FC236}">
                <a16:creationId xmlns:a16="http://schemas.microsoft.com/office/drawing/2014/main" id="{19AF7299-3F9F-214A-A7AF-EC90B1A124D5}"/>
              </a:ext>
            </a:extLst>
          </p:cNvPr>
          <p:cNvPicPr>
            <a:picLocks noChangeAspect="1"/>
          </p:cNvPicPr>
          <p:nvPr/>
        </p:nvPicPr>
        <p:blipFill>
          <a:blip r:embed="rId3"/>
          <a:stretch>
            <a:fillRect/>
          </a:stretch>
        </p:blipFill>
        <p:spPr>
          <a:xfrm>
            <a:off x="5460384" y="3168354"/>
            <a:ext cx="6255903" cy="3271766"/>
          </a:xfrm>
          <a:prstGeom prst="rect">
            <a:avLst/>
          </a:prstGeom>
        </p:spPr>
      </p:pic>
      <p:sp>
        <p:nvSpPr>
          <p:cNvPr id="2" name="TextBox 1">
            <a:extLst>
              <a:ext uri="{FF2B5EF4-FFF2-40B4-BE49-F238E27FC236}">
                <a16:creationId xmlns:a16="http://schemas.microsoft.com/office/drawing/2014/main" id="{03D682CB-ACE8-4346-BB18-12F535E68426}"/>
              </a:ext>
            </a:extLst>
          </p:cNvPr>
          <p:cNvSpPr txBox="1"/>
          <p:nvPr/>
        </p:nvSpPr>
        <p:spPr>
          <a:xfrm>
            <a:off x="8440615" y="5451232"/>
            <a:ext cx="3070071" cy="369332"/>
          </a:xfrm>
          <a:prstGeom prst="rect">
            <a:avLst/>
          </a:prstGeom>
          <a:noFill/>
        </p:spPr>
        <p:txBody>
          <a:bodyPr wrap="none" rtlCol="0">
            <a:spAutoFit/>
          </a:bodyPr>
          <a:lstStyle/>
          <a:p>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warmup</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的周期数 </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 阶段数 </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1</a:t>
            </a:r>
            <a:endPar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90591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24</a:t>
            </a:fld>
            <a:endParaRPr lang="en-US" dirty="0"/>
          </a:p>
        </p:txBody>
      </p:sp>
      <p:sp>
        <p:nvSpPr>
          <p:cNvPr id="39" name="TextBox 38">
            <a:extLst>
              <a:ext uri="{FF2B5EF4-FFF2-40B4-BE49-F238E27FC236}">
                <a16:creationId xmlns:a16="http://schemas.microsoft.com/office/drawing/2014/main" id="{024AE8D3-F6A6-8744-9588-0880D2006515}"/>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流水线的局限性</a:t>
            </a:r>
          </a:p>
        </p:txBody>
      </p:sp>
      <p:sp>
        <p:nvSpPr>
          <p:cNvPr id="93" name="TextBox 92">
            <a:extLst>
              <a:ext uri="{FF2B5EF4-FFF2-40B4-BE49-F238E27FC236}">
                <a16:creationId xmlns:a16="http://schemas.microsoft.com/office/drawing/2014/main" id="{0B6D0F3A-46F6-F646-AE62-5FE2E5571A38}"/>
              </a:ext>
            </a:extLst>
          </p:cNvPr>
          <p:cNvSpPr txBox="1"/>
          <p:nvPr/>
        </p:nvSpPr>
        <p:spPr>
          <a:xfrm>
            <a:off x="268437" y="1232876"/>
            <a:ext cx="5203675" cy="3784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不均匀的划分</a:t>
            </a:r>
            <a:r>
              <a:rPr kumimoji="1" lang="zh-CN" altLang="en-US" dirty="0">
                <a:latin typeface="Calibri" panose="020F0502020204030204" pitchFamily="34" charset="0"/>
                <a:ea typeface="SimHei" panose="02010609060101010101" pitchFamily="49" charset="-122"/>
                <a:cs typeface="Calibri" panose="020F0502020204030204" pitchFamily="34" charset="0"/>
              </a:rPr>
              <a:t>会造成浪费</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木桶效应</a:t>
            </a:r>
            <a:r>
              <a:rPr kumimoji="1" lang="zh-CN" altLang="en-US" dirty="0">
                <a:latin typeface="Calibri" panose="020F0502020204030204" pitchFamily="34" charset="0"/>
                <a:ea typeface="SimHei" panose="02010609060101010101" pitchFamily="49" charset="-122"/>
                <a:cs typeface="Calibri" panose="020F0502020204030204" pitchFamily="34" charset="0"/>
              </a:rPr>
              <a:t>：时钟周期由执行时间最长的阶段决定</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在计算时应当首先确定时钟周期</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在均匀划分的前提下，随着流水线深度增加</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吞吐量提升</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边际收益递减</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：吞吐量提升的幅度随深度的增加而减少</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marR="0" lvl="1"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时钟频率提高，功耗升高，</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硬件成本升高</a:t>
            </a:r>
          </a:p>
        </p:txBody>
      </p:sp>
      <p:pic>
        <p:nvPicPr>
          <p:cNvPr id="8" name="Picture 7">
            <a:extLst>
              <a:ext uri="{FF2B5EF4-FFF2-40B4-BE49-F238E27FC236}">
                <a16:creationId xmlns:a16="http://schemas.microsoft.com/office/drawing/2014/main" id="{4177BC79-A6C7-1344-AD9E-7D8BE943B91B}"/>
              </a:ext>
            </a:extLst>
          </p:cNvPr>
          <p:cNvPicPr>
            <a:picLocks noChangeAspect="1"/>
          </p:cNvPicPr>
          <p:nvPr/>
        </p:nvPicPr>
        <p:blipFill>
          <a:blip r:embed="rId2"/>
          <a:stretch>
            <a:fillRect/>
          </a:stretch>
        </p:blipFill>
        <p:spPr>
          <a:xfrm>
            <a:off x="5943923" y="3429000"/>
            <a:ext cx="5586087" cy="2921460"/>
          </a:xfrm>
          <a:prstGeom prst="rect">
            <a:avLst/>
          </a:prstGeom>
        </p:spPr>
      </p:pic>
      <p:pic>
        <p:nvPicPr>
          <p:cNvPr id="9" name="Picture 8">
            <a:extLst>
              <a:ext uri="{FF2B5EF4-FFF2-40B4-BE49-F238E27FC236}">
                <a16:creationId xmlns:a16="http://schemas.microsoft.com/office/drawing/2014/main" id="{1A1BC6FF-2EB9-B242-BAE3-380595BBED21}"/>
              </a:ext>
            </a:extLst>
          </p:cNvPr>
          <p:cNvPicPr>
            <a:picLocks noChangeAspect="1"/>
          </p:cNvPicPr>
          <p:nvPr/>
        </p:nvPicPr>
        <p:blipFill>
          <a:blip r:embed="rId3"/>
          <a:stretch>
            <a:fillRect/>
          </a:stretch>
        </p:blipFill>
        <p:spPr>
          <a:xfrm>
            <a:off x="5981373" y="545963"/>
            <a:ext cx="5511185" cy="2811829"/>
          </a:xfrm>
          <a:prstGeom prst="rect">
            <a:avLst/>
          </a:prstGeom>
        </p:spPr>
      </p:pic>
    </p:spTree>
    <p:extLst>
      <p:ext uri="{BB962C8B-B14F-4D97-AF65-F5344CB8AC3E}">
        <p14:creationId xmlns:p14="http://schemas.microsoft.com/office/powerpoint/2010/main" val="413361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3542FB-F5C3-9D41-BBF6-C0D0AFAFB079}"/>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25</a:t>
            </a:fld>
            <a:endParaRPr lang="en-US"/>
          </a:p>
        </p:txBody>
      </p:sp>
      <p:graphicFrame>
        <p:nvGraphicFramePr>
          <p:cNvPr id="3" name="Object 2">
            <a:extLst>
              <a:ext uri="{FF2B5EF4-FFF2-40B4-BE49-F238E27FC236}">
                <a16:creationId xmlns:a16="http://schemas.microsoft.com/office/drawing/2014/main" id="{3CC4D049-429C-A145-96A4-42E0D1D81949}"/>
              </a:ext>
            </a:extLst>
          </p:cNvPr>
          <p:cNvGraphicFramePr>
            <a:graphicFrameLocks noChangeAspect="1"/>
          </p:cNvGraphicFramePr>
          <p:nvPr>
            <p:extLst>
              <p:ext uri="{D42A27DB-BD31-4B8C-83A1-F6EECF244321}">
                <p14:modId xmlns:p14="http://schemas.microsoft.com/office/powerpoint/2010/main" val="491965431"/>
              </p:ext>
            </p:extLst>
          </p:nvPr>
        </p:nvGraphicFramePr>
        <p:xfrm>
          <a:off x="2684876" y="1939849"/>
          <a:ext cx="7028252" cy="3429000"/>
        </p:xfrm>
        <a:graphic>
          <a:graphicData uri="http://schemas.openxmlformats.org/presentationml/2006/ole">
            <mc:AlternateContent xmlns:mc="http://schemas.openxmlformats.org/markup-compatibility/2006">
              <mc:Choice xmlns:v="urn:schemas-microsoft-com:vml" Requires="v">
                <p:oleObj spid="_x0000_s1038" name="Graph" r:id="rId3" imgW="4652280" imgH="2269440" progId="Origin95.Graph">
                  <p:embed/>
                </p:oleObj>
              </mc:Choice>
              <mc:Fallback>
                <p:oleObj name="Graph" r:id="rId3" imgW="4652280" imgH="2269440" progId="Origin95.Graph">
                  <p:embed/>
                  <p:pic>
                    <p:nvPicPr>
                      <p:cNvPr id="4" name="Object 3">
                        <a:extLst>
                          <a:ext uri="{FF2B5EF4-FFF2-40B4-BE49-F238E27FC236}">
                            <a16:creationId xmlns:a16="http://schemas.microsoft.com/office/drawing/2014/main" id="{BA884B44-FD62-9741-86BA-FB70AF23E8DD}"/>
                          </a:ext>
                        </a:extLst>
                      </p:cNvPr>
                      <p:cNvPicPr/>
                      <p:nvPr/>
                    </p:nvPicPr>
                    <p:blipFill>
                      <a:blip r:embed="rId4"/>
                      <a:stretch>
                        <a:fillRect/>
                      </a:stretch>
                    </p:blipFill>
                    <p:spPr>
                      <a:xfrm>
                        <a:off x="2684876" y="1939849"/>
                        <a:ext cx="7028252" cy="3429000"/>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C9347BEF-E488-1847-B73C-290791615F3D}"/>
              </a:ext>
            </a:extLst>
          </p:cNvPr>
          <p:cNvPicPr>
            <a:picLocks noChangeAspect="1"/>
          </p:cNvPicPr>
          <p:nvPr/>
        </p:nvPicPr>
        <p:blipFill rotWithShape="1">
          <a:blip r:embed="rId5">
            <a:extLst>
              <a:ext uri="{28A0092B-C50C-407E-A947-70E740481C1C}">
                <a14:useLocalDpi xmlns:a14="http://schemas.microsoft.com/office/drawing/2010/main" val="0"/>
              </a:ext>
            </a:extLst>
          </a:blip>
          <a:srcRect r="37125"/>
          <a:stretch/>
        </p:blipFill>
        <p:spPr>
          <a:xfrm>
            <a:off x="3809554" y="2400617"/>
            <a:ext cx="2799024" cy="2315407"/>
          </a:xfrm>
          <a:prstGeom prst="rect">
            <a:avLst/>
          </a:prstGeom>
        </p:spPr>
      </p:pic>
      <p:pic>
        <p:nvPicPr>
          <p:cNvPr id="5" name="Picture 4">
            <a:extLst>
              <a:ext uri="{FF2B5EF4-FFF2-40B4-BE49-F238E27FC236}">
                <a16:creationId xmlns:a16="http://schemas.microsoft.com/office/drawing/2014/main" id="{BEF17139-43BE-0245-BD0A-4501C62E44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5876" y="2292942"/>
            <a:ext cx="4099076" cy="2151771"/>
          </a:xfrm>
          <a:prstGeom prst="rect">
            <a:avLst/>
          </a:prstGeom>
        </p:spPr>
      </p:pic>
      <p:pic>
        <p:nvPicPr>
          <p:cNvPr id="6" name="Picture 5">
            <a:extLst>
              <a:ext uri="{FF2B5EF4-FFF2-40B4-BE49-F238E27FC236}">
                <a16:creationId xmlns:a16="http://schemas.microsoft.com/office/drawing/2014/main" id="{187A07C8-915C-8845-B5D8-263AFBE32649}"/>
              </a:ext>
            </a:extLst>
          </p:cNvPr>
          <p:cNvPicPr>
            <a:picLocks noChangeAspect="1"/>
          </p:cNvPicPr>
          <p:nvPr/>
        </p:nvPicPr>
        <p:blipFill rotWithShape="1">
          <a:blip r:embed="rId5">
            <a:extLst>
              <a:ext uri="{28A0092B-C50C-407E-A947-70E740481C1C}">
                <a14:useLocalDpi xmlns:a14="http://schemas.microsoft.com/office/drawing/2010/main" val="0"/>
              </a:ext>
            </a:extLst>
          </a:blip>
          <a:srcRect l="62875"/>
          <a:stretch/>
        </p:blipFill>
        <p:spPr>
          <a:xfrm>
            <a:off x="6598534" y="2394359"/>
            <a:ext cx="1652697" cy="2315407"/>
          </a:xfrm>
          <a:prstGeom prst="rect">
            <a:avLst/>
          </a:prstGeom>
        </p:spPr>
      </p:pic>
      <p:grpSp>
        <p:nvGrpSpPr>
          <p:cNvPr id="7" name="Group 6">
            <a:extLst>
              <a:ext uri="{FF2B5EF4-FFF2-40B4-BE49-F238E27FC236}">
                <a16:creationId xmlns:a16="http://schemas.microsoft.com/office/drawing/2014/main" id="{76D63554-C80C-C94D-A678-3EF948F4C887}"/>
              </a:ext>
            </a:extLst>
          </p:cNvPr>
          <p:cNvGrpSpPr/>
          <p:nvPr/>
        </p:nvGrpSpPr>
        <p:grpSpPr>
          <a:xfrm>
            <a:off x="3763330" y="3534200"/>
            <a:ext cx="2803698" cy="1234818"/>
            <a:chOff x="2136328" y="3080253"/>
            <a:chExt cx="2803700" cy="1234818"/>
          </a:xfrm>
        </p:grpSpPr>
        <p:sp>
          <p:nvSpPr>
            <p:cNvPr id="8" name="TextBox 7">
              <a:extLst>
                <a:ext uri="{FF2B5EF4-FFF2-40B4-BE49-F238E27FC236}">
                  <a16:creationId xmlns:a16="http://schemas.microsoft.com/office/drawing/2014/main" id="{A19AE005-7C77-B445-8D0A-A5BD22F2E07A}"/>
                </a:ext>
              </a:extLst>
            </p:cNvPr>
            <p:cNvSpPr txBox="1"/>
            <p:nvPr/>
          </p:nvSpPr>
          <p:spPr>
            <a:xfrm>
              <a:off x="2136328" y="3960912"/>
              <a:ext cx="546945" cy="33855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i486</a:t>
              </a:r>
              <a:endParaRPr kumimoji="0" lang="ko-KR" altLang="en-US" sz="1600" b="1"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9" name="TextBox 8">
              <a:extLst>
                <a:ext uri="{FF2B5EF4-FFF2-40B4-BE49-F238E27FC236}">
                  <a16:creationId xmlns:a16="http://schemas.microsoft.com/office/drawing/2014/main" id="{9631884C-BD69-3C49-9B72-FCF09712190C}"/>
                </a:ext>
              </a:extLst>
            </p:cNvPr>
            <p:cNvSpPr txBox="1"/>
            <p:nvPr/>
          </p:nvSpPr>
          <p:spPr>
            <a:xfrm>
              <a:off x="2831996" y="3936769"/>
              <a:ext cx="907428" cy="33855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Pentium</a:t>
              </a:r>
              <a:endParaRPr kumimoji="0" lang="ko-KR" altLang="en-US" sz="1600" b="1"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10" name="TextBox 9">
              <a:extLst>
                <a:ext uri="{FF2B5EF4-FFF2-40B4-BE49-F238E27FC236}">
                  <a16:creationId xmlns:a16="http://schemas.microsoft.com/office/drawing/2014/main" id="{1EBC35F3-DE16-334A-813C-79030C5B7822}"/>
                </a:ext>
              </a:extLst>
            </p:cNvPr>
            <p:cNvSpPr txBox="1"/>
            <p:nvPr/>
          </p:nvSpPr>
          <p:spPr>
            <a:xfrm rot="16200000">
              <a:off x="3555617" y="3542504"/>
              <a:ext cx="115358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Willamette</a:t>
              </a:r>
              <a:endParaRPr kumimoji="0" lang="ko-KR" altLang="en-US" sz="1600" b="1"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11" name="TextBox 10">
              <a:extLst>
                <a:ext uri="{FF2B5EF4-FFF2-40B4-BE49-F238E27FC236}">
                  <a16:creationId xmlns:a16="http://schemas.microsoft.com/office/drawing/2014/main" id="{084291E3-B375-4E46-845D-76631438B874}"/>
                </a:ext>
              </a:extLst>
            </p:cNvPr>
            <p:cNvSpPr txBox="1"/>
            <p:nvPr/>
          </p:nvSpPr>
          <p:spPr>
            <a:xfrm rot="16200000">
              <a:off x="4100315" y="3475357"/>
              <a:ext cx="1234818" cy="444609"/>
            </a:xfrm>
            <a:prstGeom prst="rect">
              <a:avLst/>
            </a:prstGeom>
            <a:noFill/>
          </p:spPr>
          <p:txBody>
            <a:bodyPr wrap="square"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P4 </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Prescott</a:t>
              </a:r>
              <a:endParaRPr kumimoji="0" lang="ko-KR" altLang="en-US" sz="1600" b="1"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grpSp>
      <p:grpSp>
        <p:nvGrpSpPr>
          <p:cNvPr id="12" name="Group 11">
            <a:extLst>
              <a:ext uri="{FF2B5EF4-FFF2-40B4-BE49-F238E27FC236}">
                <a16:creationId xmlns:a16="http://schemas.microsoft.com/office/drawing/2014/main" id="{935F397D-284E-B544-9CFB-DF94553FD84A}"/>
              </a:ext>
            </a:extLst>
          </p:cNvPr>
          <p:cNvGrpSpPr/>
          <p:nvPr/>
        </p:nvGrpSpPr>
        <p:grpSpPr>
          <a:xfrm>
            <a:off x="6679852" y="3575602"/>
            <a:ext cx="1571379" cy="1177813"/>
            <a:chOff x="5052850" y="3121657"/>
            <a:chExt cx="1571381" cy="1177815"/>
          </a:xfrm>
        </p:grpSpPr>
        <p:sp>
          <p:nvSpPr>
            <p:cNvPr id="13" name="TextBox 12">
              <a:extLst>
                <a:ext uri="{FF2B5EF4-FFF2-40B4-BE49-F238E27FC236}">
                  <a16:creationId xmlns:a16="http://schemas.microsoft.com/office/drawing/2014/main" id="{A21B2755-242F-654D-8711-C87978187143}"/>
                </a:ext>
              </a:extLst>
            </p:cNvPr>
            <p:cNvSpPr txBox="1"/>
            <p:nvPr/>
          </p:nvSpPr>
          <p:spPr>
            <a:xfrm rot="16200000">
              <a:off x="4766499" y="3553286"/>
              <a:ext cx="1017312" cy="444609"/>
            </a:xfrm>
            <a:prstGeom prst="rect">
              <a:avLst/>
            </a:prstGeom>
            <a:noFill/>
          </p:spPr>
          <p:txBody>
            <a:bodyPr wrap="square"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Core 2 Conroe</a:t>
              </a:r>
              <a:endParaRPr kumimoji="0" lang="ko-KR" altLang="en-US" sz="1600" b="1"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14" name="TextBox 13">
              <a:extLst>
                <a:ext uri="{FF2B5EF4-FFF2-40B4-BE49-F238E27FC236}">
                  <a16:creationId xmlns:a16="http://schemas.microsoft.com/office/drawing/2014/main" id="{ADAA0C06-170E-C34B-B803-2EAFB7068BED}"/>
                </a:ext>
              </a:extLst>
            </p:cNvPr>
            <p:cNvSpPr txBox="1"/>
            <p:nvPr/>
          </p:nvSpPr>
          <p:spPr>
            <a:xfrm rot="16200000">
              <a:off x="5259349" y="3496761"/>
              <a:ext cx="1160813" cy="444609"/>
            </a:xfrm>
            <a:prstGeom prst="rect">
              <a:avLst/>
            </a:prstGeom>
            <a:noFill/>
          </p:spPr>
          <p:txBody>
            <a:bodyPr wrap="square"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Core 2 </a:t>
              </a:r>
              <a:r>
                <a:rPr kumimoji="0" lang="en-US" altLang="ko-KR" sz="1600" b="1" i="0" u="none" strike="noStrike" kern="1200" cap="none" spc="0" normalizeH="0" baseline="0" noProof="0" dirty="0" err="1">
                  <a:ln>
                    <a:noFill/>
                  </a:ln>
                  <a:solidFill>
                    <a:srgbClr val="000000"/>
                  </a:solidFill>
                  <a:effectLst/>
                  <a:uLnTx/>
                  <a:uFillTx/>
                  <a:latin typeface="Bell Gothic Std Light" panose="020B0606020203020204" pitchFamily="34" charset="0"/>
                  <a:ea typeface="微软雅黑"/>
                  <a:cs typeface="+mn-cs"/>
                </a:rPr>
                <a:t>Yorkfield</a:t>
              </a:r>
              <a:endParaRPr kumimoji="0" lang="ko-KR" altLang="en-US" sz="1600" b="1"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15" name="TextBox 14">
              <a:extLst>
                <a:ext uri="{FF2B5EF4-FFF2-40B4-BE49-F238E27FC236}">
                  <a16:creationId xmlns:a16="http://schemas.microsoft.com/office/drawing/2014/main" id="{0CB51B6A-1FA9-2048-B130-1E6FD83DF2F1}"/>
                </a:ext>
              </a:extLst>
            </p:cNvPr>
            <p:cNvSpPr txBox="1"/>
            <p:nvPr/>
          </p:nvSpPr>
          <p:spPr>
            <a:xfrm rot="16200000">
              <a:off x="5821521" y="3479758"/>
              <a:ext cx="1160812" cy="444609"/>
            </a:xfrm>
            <a:prstGeom prst="rect">
              <a:avLst/>
            </a:prstGeom>
            <a:noFill/>
          </p:spPr>
          <p:txBody>
            <a:bodyPr wrap="square"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Core i7 </a:t>
              </a:r>
              <a:r>
                <a:rPr kumimoji="0" lang="en-US" altLang="ko-KR" sz="1600" b="1" i="0" u="none" strike="noStrike" kern="1200" cap="none" spc="0" normalizeH="0" baseline="0" noProof="0" dirty="0" err="1">
                  <a:ln>
                    <a:noFill/>
                  </a:ln>
                  <a:solidFill>
                    <a:srgbClr val="000000"/>
                  </a:solidFill>
                  <a:effectLst/>
                  <a:uLnTx/>
                  <a:uFillTx/>
                  <a:latin typeface="Bell Gothic Std Light" panose="020B0606020203020204" pitchFamily="34" charset="0"/>
                  <a:ea typeface="微软雅黑"/>
                  <a:cs typeface="+mn-cs"/>
                </a:rPr>
                <a:t>Gulftown</a:t>
              </a:r>
              <a:endParaRPr kumimoji="0" lang="ko-KR" altLang="en-US" sz="1600" b="1"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grpSp>
      <p:sp>
        <p:nvSpPr>
          <p:cNvPr id="16" name="Rectangle 15">
            <a:extLst>
              <a:ext uri="{FF2B5EF4-FFF2-40B4-BE49-F238E27FC236}">
                <a16:creationId xmlns:a16="http://schemas.microsoft.com/office/drawing/2014/main" id="{88D1C825-166D-BA4D-B02D-AD5E2D5DA996}"/>
              </a:ext>
            </a:extLst>
          </p:cNvPr>
          <p:cNvSpPr/>
          <p:nvPr/>
        </p:nvSpPr>
        <p:spPr>
          <a:xfrm>
            <a:off x="2925196" y="1416397"/>
            <a:ext cx="6547612"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Pipeline depth and clock</a:t>
            </a:r>
            <a:r>
              <a:rPr kumimoji="0" lang="en-US" altLang="en-US" sz="2400" b="0" i="0" u="none" strike="noStrike" kern="1200" cap="none" spc="0" normalizeH="0" noProof="0" dirty="0">
                <a:ln>
                  <a:noFill/>
                </a:ln>
                <a:solidFill>
                  <a:srgbClr val="000000"/>
                </a:solidFill>
                <a:effectLst/>
                <a:uLnTx/>
                <a:uFillTx/>
                <a:latin typeface="Bell Gothic Std Black" panose="020B0706020202040204" pitchFamily="34" charset="0"/>
                <a:ea typeface="微软雅黑"/>
                <a:cs typeface="+mn-cs"/>
              </a:rPr>
              <a:t> rate </a:t>
            </a:r>
            <a:r>
              <a:rPr lang="en-US" altLang="en-US" sz="2400" dirty="0">
                <a:solidFill>
                  <a:srgbClr val="000000"/>
                </a:solidFill>
                <a:latin typeface="Bell Gothic Std Black" panose="020B0706020202040204" pitchFamily="34" charset="0"/>
                <a:ea typeface="微软雅黑"/>
              </a:rPr>
              <a:t>in history</a:t>
            </a:r>
            <a:endParaRPr kumimoji="0" lang="en-US" altLang="en-US"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endParaRPr>
          </a:p>
        </p:txBody>
      </p:sp>
      <p:sp>
        <p:nvSpPr>
          <p:cNvPr id="17" name="Arrow: Down 31">
            <a:extLst>
              <a:ext uri="{FF2B5EF4-FFF2-40B4-BE49-F238E27FC236}">
                <a16:creationId xmlns:a16="http://schemas.microsoft.com/office/drawing/2014/main" id="{B3F07AF5-A3FC-6A48-92E6-0E3C172D6337}"/>
              </a:ext>
            </a:extLst>
          </p:cNvPr>
          <p:cNvSpPr/>
          <p:nvPr/>
        </p:nvSpPr>
        <p:spPr>
          <a:xfrm>
            <a:off x="6575776" y="2366149"/>
            <a:ext cx="635441" cy="1282871"/>
          </a:xfrm>
          <a:prstGeom prst="downArrow">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b="0" i="0" u="none" strike="noStrike" kern="1200" cap="none" spc="0" normalizeH="0" baseline="0" noProof="0">
              <a:ln>
                <a:noFill/>
              </a:ln>
              <a:solidFill>
                <a:srgbClr val="FFFFFF"/>
              </a:solidFill>
              <a:effectLst/>
              <a:uLnTx/>
              <a:uFillTx/>
              <a:latin typeface="Calibri"/>
              <a:cs typeface="+mn-cs"/>
            </a:endParaRPr>
          </a:p>
        </p:txBody>
      </p:sp>
      <p:grpSp>
        <p:nvGrpSpPr>
          <p:cNvPr id="18" name="Group 17">
            <a:extLst>
              <a:ext uri="{FF2B5EF4-FFF2-40B4-BE49-F238E27FC236}">
                <a16:creationId xmlns:a16="http://schemas.microsoft.com/office/drawing/2014/main" id="{EEF5C9AD-73EC-D341-A0B4-23E781E4E713}"/>
              </a:ext>
            </a:extLst>
          </p:cNvPr>
          <p:cNvGrpSpPr/>
          <p:nvPr/>
        </p:nvGrpSpPr>
        <p:grpSpPr>
          <a:xfrm>
            <a:off x="7210660" y="1977649"/>
            <a:ext cx="1120367" cy="1153618"/>
            <a:chOff x="7102521" y="3721101"/>
            <a:chExt cx="4855662" cy="1153618"/>
          </a:xfrm>
        </p:grpSpPr>
        <p:sp>
          <p:nvSpPr>
            <p:cNvPr id="19" name="Rectangle 18">
              <a:extLst>
                <a:ext uri="{FF2B5EF4-FFF2-40B4-BE49-F238E27FC236}">
                  <a16:creationId xmlns:a16="http://schemas.microsoft.com/office/drawing/2014/main" id="{46542BF2-9C01-5F49-8F54-1CEF46D49CF3}"/>
                </a:ext>
              </a:extLst>
            </p:cNvPr>
            <p:cNvSpPr/>
            <p:nvPr/>
          </p:nvSpPr>
          <p:spPr>
            <a:xfrm>
              <a:off x="7102521" y="3721101"/>
              <a:ext cx="4855662" cy="1153618"/>
            </a:xfrm>
            <a:prstGeom prst="rect">
              <a:avLst/>
            </a:prstGeom>
            <a:solidFill>
              <a:srgbClr val="FF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ko-KR" sz="2000" b="1" i="1"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mn-cs"/>
              </a:endParaRPr>
            </a:p>
          </p:txBody>
        </p:sp>
        <p:sp>
          <p:nvSpPr>
            <p:cNvPr id="20" name="Rectangle 19">
              <a:extLst>
                <a:ext uri="{FF2B5EF4-FFF2-40B4-BE49-F238E27FC236}">
                  <a16:creationId xmlns:a16="http://schemas.microsoft.com/office/drawing/2014/main" id="{E3B40905-E8A9-5F42-B842-0F3FC193B543}"/>
                </a:ext>
              </a:extLst>
            </p:cNvPr>
            <p:cNvSpPr/>
            <p:nvPr/>
          </p:nvSpPr>
          <p:spPr>
            <a:xfrm>
              <a:off x="7102521" y="3779161"/>
              <a:ext cx="4855662" cy="1015663"/>
            </a:xfrm>
            <a:prstGeom prst="rect">
              <a:avLst/>
            </a:prstGeom>
          </p:spPr>
          <p:txBody>
            <a:bodyPr wrap="square">
              <a:spAutoFit/>
            </a:bodyPr>
            <a:lstStyle/>
            <a:p>
              <a:pPr marL="0" marR="0" lvl="1" indent="0" algn="ctr" defTabSz="457200" rtl="0" eaLnBrk="1" fontAlgn="auto" latinLnBrk="0" hangingPunct="1">
                <a:lnSpc>
                  <a:spcPct val="100000"/>
                </a:lnSpc>
                <a:spcBef>
                  <a:spcPct val="20000"/>
                </a:spcBef>
                <a:spcAft>
                  <a:spcPts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mn-cs"/>
                </a:rPr>
                <a:t>What happen here?</a:t>
              </a:r>
            </a:p>
          </p:txBody>
        </p:sp>
      </p:grpSp>
    </p:spTree>
    <p:extLst>
      <p:ext uri="{BB962C8B-B14F-4D97-AF65-F5344CB8AC3E}">
        <p14:creationId xmlns:p14="http://schemas.microsoft.com/office/powerpoint/2010/main" val="82688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par>
                                <p:cTn id="21" presetID="22" presetClass="entr" presetSubtype="8"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22" presetClass="entr" presetSubtype="8"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up)">
                                      <p:cBhvr>
                                        <p:cTn id="35" dur="25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26</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2" name="TextBox 1">
            <a:extLst>
              <a:ext uri="{FF2B5EF4-FFF2-40B4-BE49-F238E27FC236}">
                <a16:creationId xmlns:a16="http://schemas.microsoft.com/office/drawing/2014/main" id="{BF932D73-D5E5-1046-90D2-6CF20323D767}"/>
              </a:ext>
            </a:extLst>
          </p:cNvPr>
          <p:cNvSpPr txBox="1"/>
          <p:nvPr/>
        </p:nvSpPr>
        <p:spPr>
          <a:xfrm>
            <a:off x="268437" y="1232876"/>
            <a:ext cx="10951498" cy="295337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CN" dirty="0">
                <a:latin typeface="Calibri" panose="020F0502020204030204" pitchFamily="34" charset="0"/>
                <a:ea typeface="SimHei" panose="02010609060101010101" pitchFamily="49" charset="-122"/>
                <a:cs typeface="Calibri" panose="020F0502020204030204" pitchFamily="34" charset="0"/>
              </a:rPr>
              <a:t>顺序处理器</a:t>
            </a:r>
            <a:r>
              <a:rPr kumimoji="1" lang="en-US" altLang="zh-CN" dirty="0">
                <a:latin typeface="Calibri" panose="020F0502020204030204" pitchFamily="34" charset="0"/>
                <a:ea typeface="SimHei" panose="02010609060101010101" pitchFamily="49" charset="-122"/>
                <a:cs typeface="Calibri" panose="020F0502020204030204" pitchFamily="34" charset="0"/>
              </a:rPr>
              <a:t> (SEQ)</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指令执行的基本框架</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将基本框架映射到硬件</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流水线处理器 </a:t>
            </a:r>
            <a:r>
              <a:rPr kumimoji="1" lang="en-US" altLang="zh-CN" dirty="0">
                <a:latin typeface="Calibri" panose="020F0502020204030204" pitchFamily="34" charset="0"/>
                <a:ea typeface="SimHei" panose="02010609060101010101" pitchFamily="49" charset="-122"/>
                <a:cs typeface="Calibri" panose="020F0502020204030204" pitchFamily="34" charset="0"/>
              </a:rPr>
              <a:t>(PIPE)</a:t>
            </a:r>
          </a:p>
          <a:p>
            <a:pPr marL="742950" lvl="1" indent="-285750">
              <a:lnSpc>
                <a:spcPct val="150000"/>
              </a:lnSpc>
              <a:buFont typeface="Wingdings" pitchFamily="2" charset="2"/>
              <a:buChar char="ü"/>
              <a:defRPr/>
            </a:pPr>
            <a:r>
              <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Pipeline</a:t>
            </a: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的基本原理</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PIPE</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的分析与</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实现</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PIPE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的优化</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4181342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27</a:t>
            </a:fld>
            <a:endParaRPr lang="en-US" dirty="0"/>
          </a:p>
        </p:txBody>
      </p:sp>
      <p:sp>
        <p:nvSpPr>
          <p:cNvPr id="39" name="TextBox 38">
            <a:extLst>
              <a:ext uri="{FF2B5EF4-FFF2-40B4-BE49-F238E27FC236}">
                <a16:creationId xmlns:a16="http://schemas.microsoft.com/office/drawing/2014/main" id="{024AE8D3-F6A6-8744-9588-0880D2006515}"/>
              </a:ext>
            </a:extLst>
          </p:cNvPr>
          <p:cNvSpPr txBox="1"/>
          <p:nvPr/>
        </p:nvSpPr>
        <p:spPr>
          <a:xfrm>
            <a:off x="268437" y="648101"/>
            <a:ext cx="7246787"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直接加入时钟寄存器导致的问题</a:t>
            </a:r>
          </a:p>
        </p:txBody>
      </p:sp>
      <p:sp>
        <p:nvSpPr>
          <p:cNvPr id="35" name="TextBox 34">
            <a:extLst>
              <a:ext uri="{FF2B5EF4-FFF2-40B4-BE49-F238E27FC236}">
                <a16:creationId xmlns:a16="http://schemas.microsoft.com/office/drawing/2014/main" id="{C4B135D4-7A2B-B644-901E-84B9831C9C4A}"/>
              </a:ext>
            </a:extLst>
          </p:cNvPr>
          <p:cNvSpPr txBox="1"/>
          <p:nvPr/>
        </p:nvSpPr>
        <p:spPr>
          <a:xfrm>
            <a:off x="268437" y="1232876"/>
            <a:ext cx="7521776" cy="4199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简单地用时钟寄存器将</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SEQ</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的各个阶段分隔开，不添加其他逻辑</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硬件</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 </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反馈路径</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行为错误</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为什么会出错？</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反馈回到的阶段已经在执行后续指令了</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sz="1800"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必须让指令的状态随着指令一起在</a:t>
            </a:r>
            <a:r>
              <a:rPr kumimoji="1" lang="en-US" altLang="zh-CN" sz="1800"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pipeline</a:t>
            </a:r>
            <a:r>
              <a:rPr kumimoji="1" lang="zh-CN" altLang="en-US" sz="1800"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中前进</a:t>
            </a:r>
            <a:endPar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#2.</a:t>
            </a: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 指令间的</a:t>
            </a:r>
            <a:r>
              <a:rPr kumimoji="1"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数据相关</a:t>
            </a: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和</a:t>
            </a:r>
            <a:r>
              <a:rPr kumimoji="1"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控制相关</a:t>
            </a: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造成</a:t>
            </a:r>
            <a:r>
              <a:rPr kumimoji="1"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流水线冒险</a:t>
            </a:r>
            <a:endParaRPr kumimoji="1"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数据冒险</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：一条指令需要使用还没有准备好的数据</a:t>
            </a:r>
          </a:p>
          <a:p>
            <a:pPr marL="742950" lvl="1" indent="-285750">
              <a:lnSpc>
                <a:spcPct val="150000"/>
              </a:lnSpc>
              <a:buFont typeface="Wingdings" pitchFamily="2" charset="2"/>
              <a:buChar char="ü"/>
              <a:defRPr/>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控制冒险</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：当前指令无法确定下一条指令的地址</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defRPr/>
            </a:pP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#3.</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 </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异常处理</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需要重新设计</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下面逐个分析并解决这些问题</a:t>
            </a:r>
            <a:endPar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89728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28</a:t>
            </a:fld>
            <a:endParaRPr lang="en-US" dirty="0"/>
          </a:p>
        </p:txBody>
      </p:sp>
      <p:sp>
        <p:nvSpPr>
          <p:cNvPr id="39" name="TextBox 38">
            <a:extLst>
              <a:ext uri="{FF2B5EF4-FFF2-40B4-BE49-F238E27FC236}">
                <a16:creationId xmlns:a16="http://schemas.microsoft.com/office/drawing/2014/main" id="{024AE8D3-F6A6-8744-9588-0880D2006515}"/>
              </a:ext>
            </a:extLst>
          </p:cNvPr>
          <p:cNvSpPr txBox="1"/>
          <p:nvPr/>
        </p:nvSpPr>
        <p:spPr>
          <a:xfrm>
            <a:off x="268437" y="648101"/>
            <a:ext cx="8519303"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#1. </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反馈路径行为错误</a:t>
            </a:r>
            <a:endPar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35" name="TextBox 34">
            <a:extLst>
              <a:ext uri="{FF2B5EF4-FFF2-40B4-BE49-F238E27FC236}">
                <a16:creationId xmlns:a16="http://schemas.microsoft.com/office/drawing/2014/main" id="{C4B135D4-7A2B-B644-901E-84B9831C9C4A}"/>
              </a:ext>
            </a:extLst>
          </p:cNvPr>
          <p:cNvSpPr txBox="1"/>
          <p:nvPr/>
        </p:nvSpPr>
        <p:spPr>
          <a:xfrm>
            <a:off x="268437" y="1232876"/>
            <a:ext cx="6960266" cy="212237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问题</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反馈回到的阶段已经在执行后续指令了</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空间上可以反馈，时间上不行</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285750" lvl="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例子</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寄存器的写回：</a:t>
            </a:r>
            <a:r>
              <a:rPr kumimoji="1" lang="en-US" altLang="zh-CN" dirty="0" err="1">
                <a:latin typeface="Calibri" panose="020F0502020204030204" pitchFamily="34" charset="0"/>
                <a:ea typeface="SimHei" panose="02010609060101010101" pitchFamily="49" charset="-122"/>
                <a:cs typeface="Calibri" panose="020F0502020204030204" pitchFamily="34" charset="0"/>
              </a:rPr>
              <a:t>valM</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en-US" altLang="zh-CN" dirty="0" err="1">
                <a:latin typeface="Calibri" panose="020F0502020204030204" pitchFamily="34" charset="0"/>
                <a:ea typeface="SimHei" panose="02010609060101010101" pitchFamily="49" charset="-122"/>
                <a:cs typeface="Calibri" panose="020F0502020204030204" pitchFamily="34" charset="0"/>
              </a:rPr>
              <a:t>valE</a:t>
            </a:r>
            <a:r>
              <a:rPr kumimoji="1" lang="zh-CN" altLang="en-CN" dirty="0">
                <a:latin typeface="Calibri" panose="020F0502020204030204" pitchFamily="34" charset="0"/>
                <a:ea typeface="SimHei" panose="02010609060101010101" pitchFamily="49" charset="-122"/>
                <a:cs typeface="Calibri" panose="020F0502020204030204" pitchFamily="34" charset="0"/>
              </a:rPr>
              <a:t>写回时</a:t>
            </a:r>
            <a:r>
              <a:rPr kumimoji="1" lang="zh-CN" altLang="en-US" dirty="0">
                <a:latin typeface="Calibri" panose="020F0502020204030204" pitchFamily="34" charset="0"/>
                <a:ea typeface="SimHei" panose="02010609060101010101" pitchFamily="49" charset="-122"/>
                <a:cs typeface="Calibri" panose="020F0502020204030204" pitchFamily="34" charset="0"/>
              </a:rPr>
              <a:t>的</a:t>
            </a:r>
            <a:r>
              <a:rPr kumimoji="1" lang="en-US" altLang="zh-CN" dirty="0" err="1">
                <a:latin typeface="Calibri" panose="020F0502020204030204" pitchFamily="34" charset="0"/>
                <a:ea typeface="SimHei" panose="02010609060101010101" pitchFamily="49" charset="-122"/>
                <a:cs typeface="Calibri" panose="020F0502020204030204" pitchFamily="34" charset="0"/>
              </a:rPr>
              <a:t>dstE</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en-US" altLang="zh-CN" dirty="0" err="1">
                <a:latin typeface="Calibri" panose="020F0502020204030204" pitchFamily="34" charset="0"/>
                <a:ea typeface="SimHei" panose="02010609060101010101" pitchFamily="49" charset="-122"/>
                <a:cs typeface="Calibri" panose="020F0502020204030204" pitchFamily="34" charset="0"/>
              </a:rPr>
              <a:t>dstM</a:t>
            </a:r>
            <a:r>
              <a:rPr kumimoji="1" lang="zh-CN" altLang="en-US" dirty="0">
                <a:latin typeface="Calibri" panose="020F0502020204030204" pitchFamily="34" charset="0"/>
                <a:ea typeface="SimHei" panose="02010609060101010101" pitchFamily="49" charset="-122"/>
                <a:cs typeface="Calibri" panose="020F0502020204030204" pitchFamily="34" charset="0"/>
              </a:rPr>
              <a:t>是后续指令的</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p:txBody>
      </p:sp>
      <p:pic>
        <p:nvPicPr>
          <p:cNvPr id="69" name="Picture 68">
            <a:extLst>
              <a:ext uri="{FF2B5EF4-FFF2-40B4-BE49-F238E27FC236}">
                <a16:creationId xmlns:a16="http://schemas.microsoft.com/office/drawing/2014/main" id="{BE432E6A-83CD-F642-BC2C-CFB90901E819}"/>
              </a:ext>
            </a:extLst>
          </p:cNvPr>
          <p:cNvPicPr>
            <a:picLocks noChangeAspect="1"/>
          </p:cNvPicPr>
          <p:nvPr/>
        </p:nvPicPr>
        <p:blipFill rotWithShape="1">
          <a:blip r:embed="rId2"/>
          <a:srcRect r="1649" b="2043"/>
          <a:stretch/>
        </p:blipFill>
        <p:spPr>
          <a:xfrm>
            <a:off x="7137973" y="1111592"/>
            <a:ext cx="4858572" cy="2913556"/>
          </a:xfrm>
          <a:prstGeom prst="rect">
            <a:avLst/>
          </a:prstGeom>
        </p:spPr>
      </p:pic>
      <p:pic>
        <p:nvPicPr>
          <p:cNvPr id="70" name="Picture 69">
            <a:extLst>
              <a:ext uri="{FF2B5EF4-FFF2-40B4-BE49-F238E27FC236}">
                <a16:creationId xmlns:a16="http://schemas.microsoft.com/office/drawing/2014/main" id="{ECBAD93E-7DFC-BA4F-AA0E-2A5A41C5BDFE}"/>
              </a:ext>
            </a:extLst>
          </p:cNvPr>
          <p:cNvPicPr>
            <a:picLocks noChangeAspect="1"/>
          </p:cNvPicPr>
          <p:nvPr/>
        </p:nvPicPr>
        <p:blipFill>
          <a:blip r:embed="rId3"/>
          <a:stretch>
            <a:fillRect/>
          </a:stretch>
        </p:blipFill>
        <p:spPr>
          <a:xfrm>
            <a:off x="1125925" y="3372579"/>
            <a:ext cx="5390497" cy="3485421"/>
          </a:xfrm>
          <a:prstGeom prst="rect">
            <a:avLst/>
          </a:prstGeom>
        </p:spPr>
      </p:pic>
      <p:sp>
        <p:nvSpPr>
          <p:cNvPr id="72" name="TextBox 71">
            <a:extLst>
              <a:ext uri="{FF2B5EF4-FFF2-40B4-BE49-F238E27FC236}">
                <a16:creationId xmlns:a16="http://schemas.microsoft.com/office/drawing/2014/main" id="{03134A39-E6F4-D446-A722-61A665DBB451}"/>
              </a:ext>
            </a:extLst>
          </p:cNvPr>
          <p:cNvSpPr txBox="1"/>
          <p:nvPr/>
        </p:nvSpPr>
        <p:spPr>
          <a:xfrm>
            <a:off x="5477515" y="6308209"/>
            <a:ext cx="2077813" cy="369332"/>
          </a:xfrm>
          <a:prstGeom prst="rect">
            <a:avLst/>
          </a:prstGeom>
          <a:noFill/>
        </p:spPr>
        <p:txBody>
          <a:bodyPr wrap="none" rtlCol="0">
            <a:spAutoFit/>
          </a:bodyPr>
          <a:lstStyle/>
          <a:p>
            <a:r>
              <a:rPr kumimoji="1" lang="en-US" altLang="zh-CN" dirty="0">
                <a:latin typeface="Calibri" panose="020F0502020204030204" pitchFamily="34" charset="0"/>
                <a:ea typeface="SimHei" panose="02010609060101010101" pitchFamily="49" charset="-122"/>
                <a:cs typeface="Calibri" panose="020F0502020204030204" pitchFamily="34" charset="0"/>
              </a:rPr>
              <a:t>SEQ</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Writeback</a:t>
            </a:r>
            <a:r>
              <a:rPr kumimoji="1" lang="zh-CN" altLang="en-US" dirty="0">
                <a:latin typeface="Calibri" panose="020F0502020204030204" pitchFamily="34" charset="0"/>
                <a:ea typeface="SimHei" panose="02010609060101010101" pitchFamily="49" charset="-122"/>
                <a:cs typeface="Calibri" panose="020F0502020204030204" pitchFamily="34" charset="0"/>
              </a:rPr>
              <a:t> 实现</a:t>
            </a:r>
          </a:p>
        </p:txBody>
      </p:sp>
      <p:sp>
        <p:nvSpPr>
          <p:cNvPr id="73" name="TextBox 72">
            <a:extLst>
              <a:ext uri="{FF2B5EF4-FFF2-40B4-BE49-F238E27FC236}">
                <a16:creationId xmlns:a16="http://schemas.microsoft.com/office/drawing/2014/main" id="{F77BB0C5-4931-A440-802B-D410A8D51B0B}"/>
              </a:ext>
            </a:extLst>
          </p:cNvPr>
          <p:cNvSpPr txBox="1"/>
          <p:nvPr/>
        </p:nvSpPr>
        <p:spPr>
          <a:xfrm>
            <a:off x="6685796" y="4821071"/>
            <a:ext cx="5310749" cy="875881"/>
          </a:xfrm>
          <a:prstGeom prst="rect">
            <a:avLst/>
          </a:prstGeom>
          <a:noFill/>
        </p:spPr>
        <p:txBody>
          <a:bodyPr wrap="none" rtlCol="0">
            <a:spAutoFit/>
          </a:bodyPr>
          <a:lstStyle/>
          <a:p>
            <a:pPr>
              <a:lnSpc>
                <a:spcPct val="150000"/>
              </a:lnSpc>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需要让</a:t>
            </a:r>
            <a:r>
              <a:rPr kumimoji="1"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dstE</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dstM</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跟着当前指令一起在流水线中传播</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a:lnSpc>
                <a:spcPct val="150000"/>
              </a:lnSpc>
            </a:pPr>
            <a:r>
              <a:rPr kumimoji="1" lang="zh-CN" altLang="en-CN" dirty="0">
                <a:solidFill>
                  <a:srgbClr val="FF0000"/>
                </a:solidFill>
                <a:latin typeface="Calibri" panose="020F0502020204030204" pitchFamily="34" charset="0"/>
                <a:ea typeface="SimHei" panose="02010609060101010101" pitchFamily="49" charset="-122"/>
                <a:cs typeface="Calibri" panose="020F0502020204030204" pitchFamily="34" charset="0"/>
              </a:rPr>
              <a:t>其他</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类似情况（</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e.g., </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状态码）也一样</a:t>
            </a:r>
          </a:p>
        </p:txBody>
      </p:sp>
    </p:spTree>
    <p:extLst>
      <p:ext uri="{BB962C8B-B14F-4D97-AF65-F5344CB8AC3E}">
        <p14:creationId xmlns:p14="http://schemas.microsoft.com/office/powerpoint/2010/main" val="210474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584A57-B571-CB43-93FF-6A7991D790A5}"/>
              </a:ext>
            </a:extLst>
          </p:cNvPr>
          <p:cNvSpPr txBox="1"/>
          <p:nvPr/>
        </p:nvSpPr>
        <p:spPr>
          <a:xfrm>
            <a:off x="10766323" y="644996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Fetch</a:t>
            </a:r>
            <a:endParaRPr kumimoji="1" lang="zh-CN" altLang="en-US" sz="2000" dirty="0"/>
          </a:p>
        </p:txBody>
      </p:sp>
      <p:sp>
        <p:nvSpPr>
          <p:cNvPr id="9" name="TextBox 8">
            <a:extLst>
              <a:ext uri="{FF2B5EF4-FFF2-40B4-BE49-F238E27FC236}">
                <a16:creationId xmlns:a16="http://schemas.microsoft.com/office/drawing/2014/main" id="{994E6637-D280-244D-92FD-11B4D354AD1D}"/>
              </a:ext>
            </a:extLst>
          </p:cNvPr>
          <p:cNvSpPr txBox="1"/>
          <p:nvPr/>
        </p:nvSpPr>
        <p:spPr>
          <a:xfrm>
            <a:off x="10766323" y="6049851"/>
            <a:ext cx="1425677" cy="400110"/>
          </a:xfrm>
          <a:prstGeom prst="rect">
            <a:avLst/>
          </a:prstGeom>
          <a:solidFill>
            <a:schemeClr val="accent2"/>
          </a:solidFill>
          <a:ln w="19050">
            <a:solidFill>
              <a:schemeClr val="accent5">
                <a:lumMod val="60000"/>
                <a:lumOff val="40000"/>
              </a:schemeClr>
            </a:solidFill>
          </a:ln>
        </p:spPr>
        <p:txBody>
          <a:bodyPr wrap="square" rtlCol="0">
            <a:spAutoFit/>
          </a:bodyPr>
          <a:lstStyle/>
          <a:p>
            <a:pPr algn="ctr"/>
            <a:r>
              <a:rPr kumimoji="1" lang="en-US" altLang="zh-CN" sz="2000" dirty="0"/>
              <a:t>Decode</a:t>
            </a:r>
            <a:endParaRPr kumimoji="1" lang="zh-CN" altLang="en-US" sz="2000" dirty="0"/>
          </a:p>
        </p:txBody>
      </p:sp>
      <p:sp>
        <p:nvSpPr>
          <p:cNvPr id="14" name="TextBox 13">
            <a:extLst>
              <a:ext uri="{FF2B5EF4-FFF2-40B4-BE49-F238E27FC236}">
                <a16:creationId xmlns:a16="http://schemas.microsoft.com/office/drawing/2014/main" id="{773971F0-08A9-564A-BE32-31BF224BCED1}"/>
              </a:ext>
            </a:extLst>
          </p:cNvPr>
          <p:cNvSpPr txBox="1"/>
          <p:nvPr/>
        </p:nvSpPr>
        <p:spPr>
          <a:xfrm>
            <a:off x="10766323" y="564974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Execute</a:t>
            </a:r>
            <a:endParaRPr kumimoji="1" lang="zh-CN" altLang="en-US" sz="2000" dirty="0"/>
          </a:p>
        </p:txBody>
      </p:sp>
      <p:sp>
        <p:nvSpPr>
          <p:cNvPr id="15" name="TextBox 14">
            <a:extLst>
              <a:ext uri="{FF2B5EF4-FFF2-40B4-BE49-F238E27FC236}">
                <a16:creationId xmlns:a16="http://schemas.microsoft.com/office/drawing/2014/main" id="{162AA078-EEFD-5A46-BDD8-1FBB941F1A54}"/>
              </a:ext>
            </a:extLst>
          </p:cNvPr>
          <p:cNvSpPr txBox="1"/>
          <p:nvPr/>
        </p:nvSpPr>
        <p:spPr>
          <a:xfrm>
            <a:off x="10766322" y="524963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Memory</a:t>
            </a:r>
            <a:endParaRPr kumimoji="1" lang="zh-CN" altLang="en-US" sz="2000" dirty="0"/>
          </a:p>
        </p:txBody>
      </p:sp>
      <p:sp>
        <p:nvSpPr>
          <p:cNvPr id="16" name="TextBox 15">
            <a:extLst>
              <a:ext uri="{FF2B5EF4-FFF2-40B4-BE49-F238E27FC236}">
                <a16:creationId xmlns:a16="http://schemas.microsoft.com/office/drawing/2014/main" id="{319D59ED-373F-584D-9D42-BE1F8CDBB11C}"/>
              </a:ext>
            </a:extLst>
          </p:cNvPr>
          <p:cNvSpPr txBox="1"/>
          <p:nvPr/>
        </p:nvSpPr>
        <p:spPr>
          <a:xfrm>
            <a:off x="10766321" y="4849521"/>
            <a:ext cx="1425677" cy="400110"/>
          </a:xfrm>
          <a:prstGeom prst="rect">
            <a:avLst/>
          </a:prstGeom>
          <a:solidFill>
            <a:schemeClr val="accent2"/>
          </a:solidFill>
          <a:ln w="19050">
            <a:solidFill>
              <a:schemeClr val="accent5">
                <a:lumMod val="60000"/>
                <a:lumOff val="40000"/>
              </a:schemeClr>
            </a:solidFill>
          </a:ln>
        </p:spPr>
        <p:txBody>
          <a:bodyPr wrap="square" rtlCol="0">
            <a:spAutoFit/>
          </a:bodyPr>
          <a:lstStyle/>
          <a:p>
            <a:pPr algn="ctr"/>
            <a:r>
              <a:rPr kumimoji="1" lang="en-US" altLang="zh-CN" sz="2000" dirty="0"/>
              <a:t>Writeback</a:t>
            </a:r>
            <a:endParaRPr kumimoji="1" lang="zh-CN" altLang="en-US" sz="2000" dirty="0"/>
          </a:p>
        </p:txBody>
      </p:sp>
      <p:pic>
        <p:nvPicPr>
          <p:cNvPr id="17" name="Picture 16">
            <a:extLst>
              <a:ext uri="{FF2B5EF4-FFF2-40B4-BE49-F238E27FC236}">
                <a16:creationId xmlns:a16="http://schemas.microsoft.com/office/drawing/2014/main" id="{E15C77CD-BBB6-5C4D-AE35-FAA2A383C9E1}"/>
              </a:ext>
            </a:extLst>
          </p:cNvPr>
          <p:cNvPicPr>
            <a:picLocks noChangeAspect="1"/>
          </p:cNvPicPr>
          <p:nvPr/>
        </p:nvPicPr>
        <p:blipFill>
          <a:blip r:embed="rId3"/>
          <a:stretch>
            <a:fillRect/>
          </a:stretch>
        </p:blipFill>
        <p:spPr>
          <a:xfrm>
            <a:off x="1559653" y="194006"/>
            <a:ext cx="8343900" cy="6388100"/>
          </a:xfrm>
          <a:prstGeom prst="rect">
            <a:avLst/>
          </a:prstGeom>
        </p:spPr>
      </p:pic>
      <p:cxnSp>
        <p:nvCxnSpPr>
          <p:cNvPr id="3" name="Straight Arrow Connector 2">
            <a:extLst>
              <a:ext uri="{FF2B5EF4-FFF2-40B4-BE49-F238E27FC236}">
                <a16:creationId xmlns:a16="http://schemas.microsoft.com/office/drawing/2014/main" id="{584627CE-2B93-FA4F-BFF1-FD44502F092C}"/>
              </a:ext>
            </a:extLst>
          </p:cNvPr>
          <p:cNvCxnSpPr>
            <a:cxnSpLocks/>
          </p:cNvCxnSpPr>
          <p:nvPr/>
        </p:nvCxnSpPr>
        <p:spPr>
          <a:xfrm flipV="1">
            <a:off x="6598508" y="1618735"/>
            <a:ext cx="0" cy="3842951"/>
          </a:xfrm>
          <a:prstGeom prst="straightConnector1">
            <a:avLst/>
          </a:prstGeom>
          <a:ln>
            <a:tailEnd type="triangle" w="lg" len="lg"/>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DF5B0E5A-6DEF-2042-BC27-7E7BD153BF85}"/>
              </a:ext>
            </a:extLst>
          </p:cNvPr>
          <p:cNvCxnSpPr>
            <a:cxnSpLocks/>
          </p:cNvCxnSpPr>
          <p:nvPr/>
        </p:nvCxnSpPr>
        <p:spPr>
          <a:xfrm flipV="1">
            <a:off x="6986469" y="1618735"/>
            <a:ext cx="0" cy="3842951"/>
          </a:xfrm>
          <a:prstGeom prst="straightConnector1">
            <a:avLst/>
          </a:prstGeom>
          <a:ln>
            <a:tailEnd type="triangle" w="lg" len="lg"/>
          </a:ln>
        </p:spPr>
        <p:style>
          <a:lnRef idx="3">
            <a:schemeClr val="accent6"/>
          </a:lnRef>
          <a:fillRef idx="0">
            <a:schemeClr val="accent6"/>
          </a:fillRef>
          <a:effectRef idx="2">
            <a:schemeClr val="accent6"/>
          </a:effectRef>
          <a:fontRef idx="minor">
            <a:schemeClr val="tx1"/>
          </a:fontRef>
        </p:style>
      </p:cxnSp>
      <p:sp>
        <p:nvSpPr>
          <p:cNvPr id="5" name="Rectangle 4">
            <a:extLst>
              <a:ext uri="{FF2B5EF4-FFF2-40B4-BE49-F238E27FC236}">
                <a16:creationId xmlns:a16="http://schemas.microsoft.com/office/drawing/2014/main" id="{250D0D2D-29E7-B84A-AA38-C226BF157B78}"/>
              </a:ext>
            </a:extLst>
          </p:cNvPr>
          <p:cNvSpPr/>
          <p:nvPr/>
        </p:nvSpPr>
        <p:spPr>
          <a:xfrm>
            <a:off x="9191709" y="1765190"/>
            <a:ext cx="477078" cy="230587"/>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Rectangle 23">
            <a:extLst>
              <a:ext uri="{FF2B5EF4-FFF2-40B4-BE49-F238E27FC236}">
                <a16:creationId xmlns:a16="http://schemas.microsoft.com/office/drawing/2014/main" id="{BBAF63F9-CA37-4645-A4E5-FCCC6A9D33CB}"/>
              </a:ext>
            </a:extLst>
          </p:cNvPr>
          <p:cNvSpPr/>
          <p:nvPr/>
        </p:nvSpPr>
        <p:spPr>
          <a:xfrm>
            <a:off x="8953170" y="1388148"/>
            <a:ext cx="477078" cy="230587"/>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5" name="Straight Connector 24">
            <a:extLst>
              <a:ext uri="{FF2B5EF4-FFF2-40B4-BE49-F238E27FC236}">
                <a16:creationId xmlns:a16="http://schemas.microsoft.com/office/drawing/2014/main" id="{E81CFA7B-6478-9847-ABBB-F6BD710216B0}"/>
              </a:ext>
            </a:extLst>
          </p:cNvPr>
          <p:cNvCxnSpPr>
            <a:cxnSpLocks/>
          </p:cNvCxnSpPr>
          <p:nvPr/>
        </p:nvCxnSpPr>
        <p:spPr>
          <a:xfrm>
            <a:off x="8921578" y="3879546"/>
            <a:ext cx="464274" cy="0"/>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sp>
        <p:nvSpPr>
          <p:cNvPr id="26" name="TextBox 25">
            <a:extLst>
              <a:ext uri="{FF2B5EF4-FFF2-40B4-BE49-F238E27FC236}">
                <a16:creationId xmlns:a16="http://schemas.microsoft.com/office/drawing/2014/main" id="{59DCCB83-76F9-6148-BE11-869A0C2124DD}"/>
              </a:ext>
            </a:extLst>
          </p:cNvPr>
          <p:cNvSpPr txBox="1"/>
          <p:nvPr/>
        </p:nvSpPr>
        <p:spPr>
          <a:xfrm>
            <a:off x="9385852" y="3513991"/>
            <a:ext cx="2410202" cy="646331"/>
          </a:xfrm>
          <a:prstGeom prst="rect">
            <a:avLst/>
          </a:prstGeom>
          <a:noFill/>
        </p:spPr>
        <p:txBody>
          <a:bodyPr wrap="square" rtlCol="0">
            <a:spAutoFit/>
          </a:bodyPr>
          <a:lstStyle/>
          <a:p>
            <a:r>
              <a:rPr kumimoji="1" lang="zh-CN" altLang="en-US" dirty="0">
                <a:solidFill>
                  <a:schemeClr val="accent6"/>
                </a:solidFill>
                <a:latin typeface="SimHei" panose="02010609060101010101" pitchFamily="49" charset="-122"/>
                <a:ea typeface="SimHei" panose="02010609060101010101" pitchFamily="49" charset="-122"/>
              </a:rPr>
              <a:t>通过反馈路径写回，现在行为是正确的了</a:t>
            </a:r>
          </a:p>
        </p:txBody>
      </p:sp>
    </p:spTree>
    <p:extLst>
      <p:ext uri="{BB962C8B-B14F-4D97-AF65-F5344CB8AC3E}">
        <p14:creationId xmlns:p14="http://schemas.microsoft.com/office/powerpoint/2010/main" val="411430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2" name="TextBox 1">
            <a:extLst>
              <a:ext uri="{FF2B5EF4-FFF2-40B4-BE49-F238E27FC236}">
                <a16:creationId xmlns:a16="http://schemas.microsoft.com/office/drawing/2014/main" id="{BF932D73-D5E5-1046-90D2-6CF20323D767}"/>
              </a:ext>
            </a:extLst>
          </p:cNvPr>
          <p:cNvSpPr txBox="1"/>
          <p:nvPr/>
        </p:nvSpPr>
        <p:spPr>
          <a:xfrm>
            <a:off x="268437" y="1232876"/>
            <a:ext cx="10951498" cy="29578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Sequential</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Processor (SEQ)</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指令执行的基本框架</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将基本框架映射到硬件</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Pipelined Processor (PIPE)</a:t>
            </a:r>
          </a:p>
          <a:p>
            <a:pPr marL="742950" lvl="1" indent="-285750">
              <a:lnSpc>
                <a:spcPct val="150000"/>
              </a:lnSpc>
              <a:buFont typeface="Wingdings" pitchFamily="2" charset="2"/>
              <a:buChar char="ü"/>
              <a:defRPr/>
            </a:pP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Pipeline</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的基本原理</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PIPE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的分析与</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实现</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PIPE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的优化</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401701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E6F82D-765C-A142-9208-A597453E49E2}"/>
              </a:ext>
            </a:extLst>
          </p:cNvPr>
          <p:cNvPicPr>
            <a:picLocks noChangeAspect="1"/>
          </p:cNvPicPr>
          <p:nvPr/>
        </p:nvPicPr>
        <p:blipFill rotWithShape="1">
          <a:blip r:embed="rId3"/>
          <a:srcRect r="2032"/>
          <a:stretch/>
        </p:blipFill>
        <p:spPr>
          <a:xfrm>
            <a:off x="794474" y="0"/>
            <a:ext cx="4913152" cy="6858000"/>
          </a:xfrm>
          <a:prstGeom prst="rect">
            <a:avLst/>
          </a:prstGeom>
        </p:spPr>
      </p:pic>
      <p:sp>
        <p:nvSpPr>
          <p:cNvPr id="4" name="TextBox 3">
            <a:extLst>
              <a:ext uri="{FF2B5EF4-FFF2-40B4-BE49-F238E27FC236}">
                <a16:creationId xmlns:a16="http://schemas.microsoft.com/office/drawing/2014/main" id="{F222938D-EB91-0A4E-BF23-6B45D38D6499}"/>
              </a:ext>
            </a:extLst>
          </p:cNvPr>
          <p:cNvSpPr txBox="1"/>
          <p:nvPr/>
        </p:nvSpPr>
        <p:spPr>
          <a:xfrm>
            <a:off x="6248400" y="3429000"/>
            <a:ext cx="5283626"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研讨题</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11.1.8</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：分析每一条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Feedback </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路径的作用</a:t>
            </a:r>
          </a:p>
        </p:txBody>
      </p:sp>
    </p:spTree>
    <p:extLst>
      <p:ext uri="{BB962C8B-B14F-4D97-AF65-F5344CB8AC3E}">
        <p14:creationId xmlns:p14="http://schemas.microsoft.com/office/powerpoint/2010/main" val="416410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31</a:t>
            </a:fld>
            <a:endParaRPr lang="en-US" dirty="0"/>
          </a:p>
        </p:txBody>
      </p:sp>
      <p:sp>
        <p:nvSpPr>
          <p:cNvPr id="39" name="TextBox 38">
            <a:extLst>
              <a:ext uri="{FF2B5EF4-FFF2-40B4-BE49-F238E27FC236}">
                <a16:creationId xmlns:a16="http://schemas.microsoft.com/office/drawing/2014/main" id="{024AE8D3-F6A6-8744-9588-0880D2006515}"/>
              </a:ext>
            </a:extLst>
          </p:cNvPr>
          <p:cNvSpPr txBox="1"/>
          <p:nvPr/>
        </p:nvSpPr>
        <p:spPr>
          <a:xfrm>
            <a:off x="268437" y="648101"/>
            <a:ext cx="8519303"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#1.</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反馈路径行为错误</a:t>
            </a:r>
            <a:endPar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35" name="TextBox 34">
            <a:extLst>
              <a:ext uri="{FF2B5EF4-FFF2-40B4-BE49-F238E27FC236}">
                <a16:creationId xmlns:a16="http://schemas.microsoft.com/office/drawing/2014/main" id="{C4B135D4-7A2B-B644-901E-84B9831C9C4A}"/>
              </a:ext>
            </a:extLst>
          </p:cNvPr>
          <p:cNvSpPr txBox="1"/>
          <p:nvPr/>
        </p:nvSpPr>
        <p:spPr>
          <a:xfrm>
            <a:off x="268436" y="1232876"/>
            <a:ext cx="9524921" cy="12913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多个信号（例如程序状态）可能在不同阶段出现，属于不同指令，需要加以区分</a:t>
            </a:r>
            <a:endPar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大写</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表示流水线寄存器中的值：每个时钟上升沿更新</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小写</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表示组合逻辑计算得到的值：时钟周期内即可更新</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pic>
        <p:nvPicPr>
          <p:cNvPr id="65" name="Picture 64">
            <a:extLst>
              <a:ext uri="{FF2B5EF4-FFF2-40B4-BE49-F238E27FC236}">
                <a16:creationId xmlns:a16="http://schemas.microsoft.com/office/drawing/2014/main" id="{D24728B8-54B8-3140-9202-0563B428CB84}"/>
              </a:ext>
            </a:extLst>
          </p:cNvPr>
          <p:cNvPicPr>
            <a:picLocks noChangeAspect="1"/>
          </p:cNvPicPr>
          <p:nvPr/>
        </p:nvPicPr>
        <p:blipFill>
          <a:blip r:embed="rId2"/>
          <a:stretch>
            <a:fillRect/>
          </a:stretch>
        </p:blipFill>
        <p:spPr>
          <a:xfrm>
            <a:off x="2044746" y="2594175"/>
            <a:ext cx="8102507" cy="4081262"/>
          </a:xfrm>
          <a:prstGeom prst="rect">
            <a:avLst/>
          </a:prstGeom>
        </p:spPr>
      </p:pic>
      <p:sp>
        <p:nvSpPr>
          <p:cNvPr id="66" name="Rectangle 65">
            <a:extLst>
              <a:ext uri="{FF2B5EF4-FFF2-40B4-BE49-F238E27FC236}">
                <a16:creationId xmlns:a16="http://schemas.microsoft.com/office/drawing/2014/main" id="{04994A53-E4EB-DE46-BD52-2F9EB8F160DB}"/>
              </a:ext>
            </a:extLst>
          </p:cNvPr>
          <p:cNvSpPr/>
          <p:nvPr/>
        </p:nvSpPr>
        <p:spPr>
          <a:xfrm>
            <a:off x="2854411" y="4127158"/>
            <a:ext cx="481913" cy="19770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Rectangle 66">
            <a:extLst>
              <a:ext uri="{FF2B5EF4-FFF2-40B4-BE49-F238E27FC236}">
                <a16:creationId xmlns:a16="http://schemas.microsoft.com/office/drawing/2014/main" id="{AB9D6B73-B44F-374D-878E-605D724CF270}"/>
              </a:ext>
            </a:extLst>
          </p:cNvPr>
          <p:cNvSpPr/>
          <p:nvPr/>
        </p:nvSpPr>
        <p:spPr>
          <a:xfrm>
            <a:off x="3120081" y="6226376"/>
            <a:ext cx="481913" cy="3651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TextBox 67">
            <a:extLst>
              <a:ext uri="{FF2B5EF4-FFF2-40B4-BE49-F238E27FC236}">
                <a16:creationId xmlns:a16="http://schemas.microsoft.com/office/drawing/2014/main" id="{21A9378F-232C-1245-9A4A-67F8946C945D}"/>
              </a:ext>
            </a:extLst>
          </p:cNvPr>
          <p:cNvSpPr txBox="1"/>
          <p:nvPr/>
        </p:nvSpPr>
        <p:spPr>
          <a:xfrm>
            <a:off x="558955" y="4865077"/>
            <a:ext cx="2723823" cy="369332"/>
          </a:xfrm>
          <a:prstGeom prst="rect">
            <a:avLst/>
          </a:prstGeom>
          <a:noFill/>
        </p:spPr>
        <p:txBody>
          <a:bodyPr wrap="none" rtlCol="0">
            <a:spAutoFit/>
          </a:bodyPr>
          <a:lstStyle/>
          <a:p>
            <a:r>
              <a:rPr kumimoji="1" lang="en-US" altLang="zh-CN" dirty="0" err="1">
                <a:solidFill>
                  <a:schemeClr val="accent1"/>
                </a:solidFill>
                <a:latin typeface="Calibri" panose="020F0502020204030204" pitchFamily="34" charset="0"/>
                <a:ea typeface="SimHei" panose="02010609060101010101" pitchFamily="49" charset="-122"/>
                <a:cs typeface="Calibri" panose="020F0502020204030204" pitchFamily="34" charset="0"/>
              </a:rPr>
              <a:t>M_stat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和</a:t>
            </a:r>
            <a:r>
              <a:rPr kumimoji="1" lang="en-US" altLang="zh-CN" dirty="0" err="1">
                <a:solidFill>
                  <a:schemeClr val="accent1"/>
                </a:solidFill>
                <a:latin typeface="Calibri" panose="020F0502020204030204" pitchFamily="34" charset="0"/>
                <a:ea typeface="SimHei" panose="02010609060101010101" pitchFamily="49" charset="-122"/>
                <a:cs typeface="Calibri" panose="020F0502020204030204" pitchFamily="34" charset="0"/>
              </a:rPr>
              <a:t>m_stat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的关系？</a:t>
            </a:r>
          </a:p>
        </p:txBody>
      </p:sp>
    </p:spTree>
    <p:extLst>
      <p:ext uri="{BB962C8B-B14F-4D97-AF65-F5344CB8AC3E}">
        <p14:creationId xmlns:p14="http://schemas.microsoft.com/office/powerpoint/2010/main" val="90923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32</a:t>
            </a:fld>
            <a:endParaRPr lang="en-US" dirty="0"/>
          </a:p>
        </p:txBody>
      </p:sp>
      <p:sp>
        <p:nvSpPr>
          <p:cNvPr id="39" name="TextBox 38">
            <a:extLst>
              <a:ext uri="{FF2B5EF4-FFF2-40B4-BE49-F238E27FC236}">
                <a16:creationId xmlns:a16="http://schemas.microsoft.com/office/drawing/2014/main" id="{024AE8D3-F6A6-8744-9588-0880D2006515}"/>
              </a:ext>
            </a:extLst>
          </p:cNvPr>
          <p:cNvSpPr txBox="1"/>
          <p:nvPr/>
        </p:nvSpPr>
        <p:spPr>
          <a:xfrm>
            <a:off x="268437" y="648101"/>
            <a:ext cx="8519303" cy="584775"/>
          </a:xfrm>
          <a:prstGeom prst="rect">
            <a:avLst/>
          </a:prstGeom>
          <a:noFill/>
        </p:spPr>
        <p:txBody>
          <a:bodyPr wrap="square" rtlCol="0">
            <a:spAutoFit/>
          </a:bodyPr>
          <a:lstStyle/>
          <a:p>
            <a:r>
              <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rPr>
              <a:t>#2. </a:t>
            </a:r>
            <a:r>
              <a:rPr kumimoji="1" lang="zh-CN" altLang="en-US" sz="3200" dirty="0">
                <a:solidFill>
                  <a:prstClr val="black"/>
                </a:solidFill>
                <a:latin typeface="Calibri" panose="020F0502020204030204" pitchFamily="34" charset="0"/>
                <a:ea typeface="SimHei" panose="02010609060101010101" pitchFamily="49" charset="-122"/>
                <a:cs typeface="Calibri" panose="020F0502020204030204" pitchFamily="34" charset="0"/>
              </a:rPr>
              <a:t>流水线冒险</a:t>
            </a:r>
            <a:endPar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5" name="TextBox 4">
            <a:extLst>
              <a:ext uri="{FF2B5EF4-FFF2-40B4-BE49-F238E27FC236}">
                <a16:creationId xmlns:a16="http://schemas.microsoft.com/office/drawing/2014/main" id="{3AE11483-D3A3-E545-BD80-7AB44C606C41}"/>
              </a:ext>
            </a:extLst>
          </p:cNvPr>
          <p:cNvSpPr txBox="1"/>
          <p:nvPr/>
        </p:nvSpPr>
        <p:spPr>
          <a:xfrm>
            <a:off x="268437" y="1232876"/>
            <a:ext cx="10293546" cy="54508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原因：指令间存在依赖关系</a:t>
            </a:r>
            <a:endPar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数据相关</a:t>
            </a:r>
            <a:r>
              <a:rPr kumimoji="1" lang="zh-CN" altLang="en-US" dirty="0">
                <a:latin typeface="Calibri" panose="020F0502020204030204" pitchFamily="34" charset="0"/>
                <a:ea typeface="SimHei" panose="02010609060101010101" pitchFamily="49" charset="-122"/>
                <a:cs typeface="Calibri" panose="020F0502020204030204" pitchFamily="34" charset="0"/>
              </a:rPr>
              <a:t>：一条指令会用到前面指令计算出的结果</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控制相关</a:t>
            </a:r>
            <a:r>
              <a:rPr kumimoji="1" lang="zh-CN" altLang="en-US" dirty="0">
                <a:latin typeface="Calibri" panose="020F0502020204030204" pitchFamily="34" charset="0"/>
                <a:ea typeface="SimHei" panose="02010609060101010101" pitchFamily="49" charset="-122"/>
                <a:cs typeface="Calibri" panose="020F0502020204030204" pitchFamily="34" charset="0"/>
              </a:rPr>
              <a:t>：一条指令要确定下一条指令的地址</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lvl="0"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根本原因：</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从存储器读数据</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发生在</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向存储器写数据</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前面的阶段</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寄存器堆：读发生在</a:t>
            </a:r>
            <a:r>
              <a:rPr kumimoji="1" lang="en-US" altLang="zh-CN" dirty="0">
                <a:latin typeface="Calibri" panose="020F0502020204030204" pitchFamily="34" charset="0"/>
                <a:ea typeface="SimHei" panose="02010609060101010101" pitchFamily="49" charset="-122"/>
                <a:cs typeface="Calibri" panose="020F0502020204030204" pitchFamily="34" charset="0"/>
              </a:rPr>
              <a:t>Decode</a:t>
            </a:r>
            <a:r>
              <a:rPr kumimoji="1" lang="zh-CN" altLang="en-US" dirty="0">
                <a:latin typeface="Calibri" panose="020F0502020204030204" pitchFamily="34" charset="0"/>
                <a:ea typeface="SimHei" panose="02010609060101010101" pitchFamily="49" charset="-122"/>
                <a:cs typeface="Calibri" panose="020F0502020204030204" pitchFamily="34" charset="0"/>
              </a:rPr>
              <a:t>，写发生在</a:t>
            </a:r>
            <a:r>
              <a:rPr kumimoji="1" lang="en-US" altLang="zh-CN" dirty="0">
                <a:latin typeface="Calibri" panose="020F0502020204030204" pitchFamily="34" charset="0"/>
                <a:ea typeface="SimHei" panose="02010609060101010101" pitchFamily="49" charset="-122"/>
                <a:cs typeface="Calibri" panose="020F0502020204030204" pitchFamily="34" charset="0"/>
              </a:rPr>
              <a:t>Writeback</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=&gt; </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数据冒险</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en-US" altLang="zh-CN" dirty="0">
                <a:latin typeface="Calibri" panose="020F0502020204030204" pitchFamily="34" charset="0"/>
                <a:ea typeface="SimHei" panose="02010609060101010101" pitchFamily="49" charset="-122"/>
                <a:cs typeface="Calibri" panose="020F0502020204030204" pitchFamily="34" charset="0"/>
              </a:rPr>
              <a:t>PC</a:t>
            </a:r>
            <a:r>
              <a:rPr kumimoji="1" lang="zh-CN" altLang="en-US" dirty="0">
                <a:latin typeface="Calibri" panose="020F0502020204030204" pitchFamily="34" charset="0"/>
                <a:ea typeface="SimHei" panose="02010609060101010101" pitchFamily="49" charset="-122"/>
                <a:cs typeface="Calibri" panose="020F0502020204030204" pitchFamily="34" charset="0"/>
              </a:rPr>
              <a:t>：读发生在</a:t>
            </a:r>
            <a:r>
              <a:rPr kumimoji="1" lang="en-US" altLang="zh-CN" dirty="0">
                <a:latin typeface="Calibri" panose="020F0502020204030204" pitchFamily="34" charset="0"/>
                <a:ea typeface="SimHei" panose="02010609060101010101" pitchFamily="49" charset="-122"/>
                <a:cs typeface="Calibri" panose="020F0502020204030204" pitchFamily="34" charset="0"/>
              </a:rPr>
              <a:t>Fetch</a:t>
            </a:r>
            <a:r>
              <a:rPr kumimoji="1" lang="zh-CN" altLang="en-US" dirty="0">
                <a:latin typeface="Calibri" panose="020F0502020204030204" pitchFamily="34" charset="0"/>
                <a:ea typeface="SimHei" panose="02010609060101010101" pitchFamily="49" charset="-122"/>
                <a:cs typeface="Calibri" panose="020F0502020204030204" pitchFamily="34" charset="0"/>
              </a:rPr>
              <a:t>，写（可能）发生在</a:t>
            </a:r>
            <a:r>
              <a:rPr kumimoji="1" lang="en-US" altLang="zh-CN" dirty="0">
                <a:latin typeface="Calibri" panose="020F0502020204030204" pitchFamily="34" charset="0"/>
                <a:ea typeface="SimHei" panose="02010609060101010101" pitchFamily="49" charset="-122"/>
                <a:cs typeface="Calibri" panose="020F0502020204030204" pitchFamily="34" charset="0"/>
              </a:rPr>
              <a:t>Execute/Memory</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=&gt; </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控制冒险</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数据内存：读发生在</a:t>
            </a:r>
            <a:r>
              <a:rPr kumimoji="1" lang="en-US" altLang="zh-CN" dirty="0">
                <a:latin typeface="Calibri" panose="020F0502020204030204" pitchFamily="34" charset="0"/>
                <a:ea typeface="SimHei" panose="02010609060101010101" pitchFamily="49" charset="-122"/>
                <a:cs typeface="Calibri" panose="020F0502020204030204" pitchFamily="34" charset="0"/>
              </a:rPr>
              <a:t>Memory</a:t>
            </a:r>
            <a:r>
              <a:rPr kumimoji="1" lang="zh-CN" altLang="en-US" dirty="0">
                <a:latin typeface="Calibri" panose="020F0502020204030204" pitchFamily="34" charset="0"/>
                <a:ea typeface="SimHei" panose="02010609060101010101" pitchFamily="49" charset="-122"/>
                <a:cs typeface="Calibri" panose="020F0502020204030204" pitchFamily="34" charset="0"/>
              </a:rPr>
              <a:t>，写发生在</a:t>
            </a:r>
            <a:r>
              <a:rPr kumimoji="1" lang="en-US" altLang="zh-CN" dirty="0">
                <a:latin typeface="Calibri" panose="020F0502020204030204" pitchFamily="34" charset="0"/>
                <a:ea typeface="SimHei" panose="02010609060101010101" pitchFamily="49" charset="-122"/>
                <a:cs typeface="Calibri" panose="020F0502020204030204" pitchFamily="34" charset="0"/>
              </a:rPr>
              <a:t>Memory </a:t>
            </a:r>
          </a:p>
          <a:p>
            <a:pPr marL="1200150" lvl="2" indent="-285750">
              <a:lnSpc>
                <a:spcPct val="150000"/>
              </a:lnSpc>
              <a:buFont typeface="Arial" panose="020B0604020202020204" pitchFamily="34" charset="0"/>
              <a:buChar char="•"/>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因此不会出现冒险：只要进入</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Memory</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阶段，前面指令对数据内存的写都已经完成了</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指令内存：读发生在</a:t>
            </a:r>
            <a:r>
              <a:rPr kumimoji="1" lang="en-US" altLang="zh-CN" dirty="0">
                <a:latin typeface="Calibri" panose="020F0502020204030204" pitchFamily="34" charset="0"/>
                <a:ea typeface="SimHei" panose="02010609060101010101" pitchFamily="49" charset="-122"/>
                <a:cs typeface="Calibri" panose="020F0502020204030204" pitchFamily="34" charset="0"/>
              </a:rPr>
              <a:t>Fetch</a:t>
            </a:r>
            <a:r>
              <a:rPr kumimoji="1" lang="zh-CN" altLang="en-US" dirty="0">
                <a:latin typeface="Calibri" panose="020F0502020204030204" pitchFamily="34" charset="0"/>
                <a:ea typeface="SimHei" panose="02010609060101010101" pitchFamily="49" charset="-122"/>
                <a:cs typeface="Calibri" panose="020F0502020204030204" pitchFamily="34" charset="0"/>
              </a:rPr>
              <a:t>，对于用户程序没有权限写</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状态寄存器：读发生在</a:t>
            </a:r>
            <a:r>
              <a:rPr kumimoji="1" lang="en-US" altLang="zh-CN" dirty="0">
                <a:latin typeface="Calibri" panose="020F0502020204030204" pitchFamily="34" charset="0"/>
                <a:ea typeface="SimHei" panose="02010609060101010101" pitchFamily="49" charset="-122"/>
                <a:cs typeface="Calibri" panose="020F0502020204030204" pitchFamily="34" charset="0"/>
              </a:rPr>
              <a:t>Writeback</a:t>
            </a:r>
            <a:r>
              <a:rPr kumimoji="1" lang="zh-CN" altLang="en-US" dirty="0">
                <a:latin typeface="Calibri" panose="020F0502020204030204" pitchFamily="34" charset="0"/>
                <a:ea typeface="SimHei" panose="02010609060101010101" pitchFamily="49" charset="-122"/>
                <a:cs typeface="Calibri" panose="020F0502020204030204" pitchFamily="34" charset="0"/>
              </a:rPr>
              <a:t>，写发生在前面各个阶段</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54833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33</a:t>
            </a:fld>
            <a:endParaRPr lang="en-US" dirty="0"/>
          </a:p>
        </p:txBody>
      </p:sp>
      <p:sp>
        <p:nvSpPr>
          <p:cNvPr id="39" name="TextBox 38">
            <a:extLst>
              <a:ext uri="{FF2B5EF4-FFF2-40B4-BE49-F238E27FC236}">
                <a16:creationId xmlns:a16="http://schemas.microsoft.com/office/drawing/2014/main" id="{024AE8D3-F6A6-8744-9588-0880D2006515}"/>
              </a:ext>
            </a:extLst>
          </p:cNvPr>
          <p:cNvSpPr txBox="1"/>
          <p:nvPr/>
        </p:nvSpPr>
        <p:spPr>
          <a:xfrm>
            <a:off x="268437" y="648101"/>
            <a:ext cx="8519303" cy="584775"/>
          </a:xfrm>
          <a:prstGeom prst="rect">
            <a:avLst/>
          </a:prstGeom>
          <a:noFill/>
        </p:spPr>
        <p:txBody>
          <a:bodyPr wrap="square" rtlCol="0">
            <a:spAutoFit/>
          </a:bodyPr>
          <a:lstStyle/>
          <a:p>
            <a:r>
              <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rPr>
              <a:t>#2. </a:t>
            </a:r>
            <a:r>
              <a:rPr kumimoji="1" lang="zh-CN" altLang="en-US" sz="3200" dirty="0">
                <a:solidFill>
                  <a:prstClr val="black"/>
                </a:solidFill>
                <a:latin typeface="Calibri" panose="020F0502020204030204" pitchFamily="34" charset="0"/>
                <a:ea typeface="SimHei" panose="02010609060101010101" pitchFamily="49" charset="-122"/>
                <a:cs typeface="Calibri" panose="020F0502020204030204" pitchFamily="34" charset="0"/>
              </a:rPr>
              <a:t>流水线冒险</a:t>
            </a:r>
            <a:endPar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5" name="TextBox 4">
            <a:extLst>
              <a:ext uri="{FF2B5EF4-FFF2-40B4-BE49-F238E27FC236}">
                <a16:creationId xmlns:a16="http://schemas.microsoft.com/office/drawing/2014/main" id="{3AE11483-D3A3-E545-BD80-7AB44C606C41}"/>
              </a:ext>
            </a:extLst>
          </p:cNvPr>
          <p:cNvSpPr txBox="1"/>
          <p:nvPr/>
        </p:nvSpPr>
        <p:spPr>
          <a:xfrm>
            <a:off x="268437" y="1232876"/>
            <a:ext cx="7894902" cy="295786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两类冒险：与两类相关对应</a:t>
            </a:r>
            <a:endPar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数据冒险</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：一条指令需要使用还没有准备好的数据</a:t>
            </a: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控制冒险</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：当前指令无法确定下一条指令的地址</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研讨题</a:t>
            </a: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11.1.3</a:t>
            </a:r>
            <a:r>
              <a:rPr kumimoji="1" lang="zh-CN" altLang="en-US" noProof="0"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解读数据相关和数据冒险两个概念的关系和区别</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万能的解决方案</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等待</a:t>
            </a:r>
          </a:p>
          <a:p>
            <a:pPr marL="742950" lvl="1" indent="-285750">
              <a:lnSpc>
                <a:spcPct val="150000"/>
              </a:lnSpc>
              <a:buFont typeface="Wingdings" pitchFamily="2" charset="2"/>
              <a:buChar char="ü"/>
              <a:defRPr/>
            </a:pP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CPU</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暂停执行后续指令，直到</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需要的数据被准备好</a:t>
            </a: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指令地址被确定</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但是太慢了</a:t>
            </a:r>
            <a:endPar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p:txBody>
      </p:sp>
      <p:pic>
        <p:nvPicPr>
          <p:cNvPr id="7" name="Picture 2" descr="Zootopia Elephant Gif Zootopia Elephant Toottoot Disc - vrogue.co">
            <a:extLst>
              <a:ext uri="{FF2B5EF4-FFF2-40B4-BE49-F238E27FC236}">
                <a16:creationId xmlns:a16="http://schemas.microsoft.com/office/drawing/2014/main" id="{2615A724-17FA-F84F-8B20-3557A4EDD1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205" y="4343400"/>
            <a:ext cx="4265542" cy="1961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63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F5BA60-8A44-D748-98BD-698C458EE5E5}"/>
              </a:ext>
            </a:extLst>
          </p:cNvPr>
          <p:cNvSpPr txBox="1"/>
          <p:nvPr/>
        </p:nvSpPr>
        <p:spPr>
          <a:xfrm>
            <a:off x="582335" y="1651355"/>
            <a:ext cx="2436529" cy="1719702"/>
          </a:xfrm>
          <a:prstGeom prst="rect">
            <a:avLst/>
          </a:prstGeom>
          <a:noFill/>
        </p:spPr>
        <p:txBody>
          <a:bodyPr wrap="square" rtlCol="0">
            <a:spAutoFit/>
          </a:bodyPr>
          <a:lstStyle/>
          <a:p>
            <a:pPr>
              <a:lnSpc>
                <a:spcPct val="150000"/>
              </a:lnSpc>
            </a:pPr>
            <a:r>
              <a:rPr kumimoji="1" lang="en-US" altLang="zh-CN" dirty="0" err="1">
                <a:latin typeface="Courier New" panose="02070309020205020404" pitchFamily="49" charset="0"/>
                <a:cs typeface="Courier New" panose="02070309020205020404" pitchFamily="49" charset="0"/>
              </a:rPr>
              <a:t>irmovq</a:t>
            </a:r>
            <a:r>
              <a:rPr kumimoji="1" lang="en-US" altLang="zh-CN" dirty="0">
                <a:latin typeface="Courier New" panose="02070309020205020404" pitchFamily="49" charset="0"/>
                <a:cs typeface="Courier New" panose="02070309020205020404" pitchFamily="49" charset="0"/>
              </a:rPr>
              <a:t> $10, %</a:t>
            </a:r>
            <a:r>
              <a:rPr kumimoji="1" lang="en-US" altLang="zh-CN" dirty="0" err="1">
                <a:latin typeface="Courier New" panose="02070309020205020404" pitchFamily="49" charset="0"/>
                <a:cs typeface="Courier New" panose="02070309020205020404" pitchFamily="49" charset="0"/>
              </a:rPr>
              <a:t>rdx</a:t>
            </a:r>
            <a:endParaRPr kumimoji="1" lang="en-US" altLang="zh-CN" dirty="0">
              <a:latin typeface="Courier New" panose="02070309020205020404" pitchFamily="49" charset="0"/>
              <a:cs typeface="Courier New" panose="02070309020205020404" pitchFamily="49" charset="0"/>
            </a:endParaRPr>
          </a:p>
          <a:p>
            <a:pPr>
              <a:lnSpc>
                <a:spcPct val="150000"/>
              </a:lnSpc>
            </a:pPr>
            <a:r>
              <a:rPr kumimoji="1" lang="en-US" altLang="zh-CN" dirty="0" err="1">
                <a:latin typeface="Courier New" panose="02070309020205020404" pitchFamily="49" charset="0"/>
                <a:cs typeface="Courier New" panose="02070309020205020404" pitchFamily="49" charset="0"/>
              </a:rPr>
              <a:t>irmovq</a:t>
            </a:r>
            <a:r>
              <a:rPr kumimoji="1" lang="en-US" altLang="zh-CN" dirty="0">
                <a:latin typeface="Courier New" panose="02070309020205020404" pitchFamily="49" charset="0"/>
                <a:cs typeface="Courier New" panose="02070309020205020404" pitchFamily="49" charset="0"/>
              </a:rPr>
              <a:t> $3, %</a:t>
            </a:r>
            <a:r>
              <a:rPr kumimoji="1" lang="en-US" altLang="zh-CN" dirty="0" err="1">
                <a:latin typeface="Courier New" panose="02070309020205020404" pitchFamily="49" charset="0"/>
                <a:cs typeface="Courier New" panose="02070309020205020404" pitchFamily="49" charset="0"/>
              </a:rPr>
              <a:t>rax</a:t>
            </a:r>
            <a:endParaRPr kumimoji="1" lang="en-US" altLang="zh-CN" dirty="0">
              <a:latin typeface="Courier New" panose="02070309020205020404" pitchFamily="49" charset="0"/>
              <a:cs typeface="Courier New" panose="02070309020205020404" pitchFamily="49" charset="0"/>
            </a:endParaRPr>
          </a:p>
          <a:p>
            <a:pPr>
              <a:lnSpc>
                <a:spcPct val="150000"/>
              </a:lnSpc>
            </a:pPr>
            <a:r>
              <a:rPr kumimoji="1" lang="en-US" altLang="zh-CN" dirty="0" err="1">
                <a:latin typeface="Courier New" panose="02070309020205020404" pitchFamily="49" charset="0"/>
                <a:cs typeface="Courier New" panose="02070309020205020404" pitchFamily="49" charset="0"/>
              </a:rPr>
              <a:t>addq</a:t>
            </a:r>
            <a:r>
              <a:rPr kumimoji="1" lang="en-US" altLang="zh-CN" dirty="0">
                <a:latin typeface="Courier New" panose="02070309020205020404" pitchFamily="49" charset="0"/>
                <a:cs typeface="Courier New" panose="02070309020205020404" pitchFamily="49" charset="0"/>
              </a:rPr>
              <a:t> %</a:t>
            </a:r>
            <a:r>
              <a:rPr kumimoji="1" lang="en-US" altLang="zh-CN" dirty="0" err="1">
                <a:latin typeface="Courier New" panose="02070309020205020404" pitchFamily="49" charset="0"/>
                <a:cs typeface="Courier New" panose="02070309020205020404" pitchFamily="49" charset="0"/>
              </a:rPr>
              <a:t>rdx</a:t>
            </a:r>
            <a:r>
              <a:rPr kumimoji="1" lang="en-US" altLang="zh-CN" dirty="0">
                <a:latin typeface="Courier New" panose="02070309020205020404" pitchFamily="49" charset="0"/>
                <a:cs typeface="Courier New" panose="02070309020205020404" pitchFamily="49" charset="0"/>
              </a:rPr>
              <a:t>, %</a:t>
            </a:r>
            <a:r>
              <a:rPr kumimoji="1" lang="en-US" altLang="zh-CN" dirty="0" err="1">
                <a:latin typeface="Courier New" panose="02070309020205020404" pitchFamily="49" charset="0"/>
                <a:cs typeface="Courier New" panose="02070309020205020404" pitchFamily="49" charset="0"/>
              </a:rPr>
              <a:t>rax</a:t>
            </a:r>
            <a:endParaRPr kumimoji="1" lang="en-US" altLang="zh-CN" dirty="0">
              <a:latin typeface="Courier New" panose="02070309020205020404" pitchFamily="49" charset="0"/>
              <a:cs typeface="Courier New" panose="02070309020205020404" pitchFamily="49" charset="0"/>
            </a:endParaRPr>
          </a:p>
          <a:p>
            <a:pPr>
              <a:lnSpc>
                <a:spcPct val="150000"/>
              </a:lnSpc>
            </a:pPr>
            <a:r>
              <a:rPr kumimoji="1" lang="en-US" altLang="zh-CN" dirty="0">
                <a:latin typeface="Courier New" panose="02070309020205020404" pitchFamily="49" charset="0"/>
                <a:cs typeface="Courier New" panose="02070309020205020404" pitchFamily="49" charset="0"/>
              </a:rPr>
              <a:t>halt</a:t>
            </a:r>
          </a:p>
        </p:txBody>
      </p:sp>
      <p:sp>
        <p:nvSpPr>
          <p:cNvPr id="21" name="TextBox 20">
            <a:extLst>
              <a:ext uri="{FF2B5EF4-FFF2-40B4-BE49-F238E27FC236}">
                <a16:creationId xmlns:a16="http://schemas.microsoft.com/office/drawing/2014/main" id="{E63E2D02-773A-3145-A930-2C3862926920}"/>
              </a:ext>
            </a:extLst>
          </p:cNvPr>
          <p:cNvSpPr txBox="1"/>
          <p:nvPr/>
        </p:nvSpPr>
        <p:spPr>
          <a:xfrm>
            <a:off x="268437" y="648101"/>
            <a:ext cx="8519303" cy="584775"/>
          </a:xfrm>
          <a:prstGeom prst="rect">
            <a:avLst/>
          </a:prstGeom>
          <a:noFill/>
        </p:spPr>
        <p:txBody>
          <a:bodyPr wrap="square" rtlCol="0">
            <a:spAutoFit/>
          </a:bodyPr>
          <a:lstStyle/>
          <a:p>
            <a:r>
              <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rPr>
              <a:t>#2.1 </a:t>
            </a:r>
            <a:r>
              <a:rPr kumimoji="1" lang="zh-CN" altLang="en-US" sz="3200" dirty="0">
                <a:solidFill>
                  <a:prstClr val="black"/>
                </a:solidFill>
                <a:latin typeface="Calibri" panose="020F0502020204030204" pitchFamily="34" charset="0"/>
                <a:ea typeface="SimHei" panose="02010609060101010101" pitchFamily="49" charset="-122"/>
                <a:cs typeface="Calibri" panose="020F0502020204030204" pitchFamily="34" charset="0"/>
              </a:rPr>
              <a:t>数据冒险</a:t>
            </a:r>
            <a:endPar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24" name="TextBox 23">
            <a:extLst>
              <a:ext uri="{FF2B5EF4-FFF2-40B4-BE49-F238E27FC236}">
                <a16:creationId xmlns:a16="http://schemas.microsoft.com/office/drawing/2014/main" id="{CBF4E1A5-FBB8-B949-AC5D-EF904D3468BF}"/>
              </a:ext>
            </a:extLst>
          </p:cNvPr>
          <p:cNvSpPr txBox="1"/>
          <p:nvPr/>
        </p:nvSpPr>
        <p:spPr>
          <a:xfrm>
            <a:off x="268437" y="1232876"/>
            <a:ext cx="10234463" cy="5446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数据冒险的产生：例子</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a:lnSpc>
                <a:spcPct val="150000"/>
              </a:lnSpc>
            </a:pP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通过等待解决数据冒险</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bubble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stall</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实现等待的效果</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bubble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相当于用</a:t>
            </a:r>
            <a:r>
              <a:rPr kumimoji="1" lang="en-US" altLang="zh-CN" b="0" i="0" u="none" strike="noStrike" kern="1200" cap="none" spc="0" normalizeH="0" baseline="0" noProof="0" dirty="0" err="1">
                <a:ln>
                  <a:noFill/>
                </a:ln>
                <a:solidFill>
                  <a:prstClr val="black"/>
                </a:solidFill>
                <a:effectLst/>
                <a:uLnTx/>
                <a:uFillTx/>
                <a:latin typeface="Courier New" panose="02070309020205020404" pitchFamily="49" charset="0"/>
                <a:ea typeface="SimHei" panose="02010609060101010101" pitchFamily="49" charset="-122"/>
                <a:cs typeface="Courier New" panose="02070309020205020404" pitchFamily="49" charset="0"/>
              </a:rPr>
              <a:t>nop</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替换当前指令</a:t>
            </a: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（研讨题</a:t>
            </a: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11.2.3</a:t>
            </a:r>
            <a:r>
              <a:rPr kumimoji="1" lang="zh-CN" altLang="en-US" noProof="0"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解释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bubble </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和 </a:t>
            </a:r>
            <a:r>
              <a:rPr kumimoji="1" lang="en-US" altLang="zh-CN" dirty="0" err="1">
                <a:solidFill>
                  <a:schemeClr val="accent1"/>
                </a:solidFill>
                <a:latin typeface="Courier New" panose="02070309020205020404" pitchFamily="49" charset="0"/>
                <a:ea typeface="SimHei" panose="02010609060101010101" pitchFamily="49" charset="-122"/>
                <a:cs typeface="Courier New" panose="02070309020205020404" pitchFamily="49" charset="0"/>
              </a:rPr>
              <a:t>nop</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指令的区别和联系）</a:t>
            </a:r>
            <a:endPar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stall</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：保持</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当前指令和</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后面的指令不变，到下一个时钟周期</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确定数据冒险的发生：向前看</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3</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条指令</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通过转发解决数据冒险</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注意到（</a:t>
            </a:r>
            <a:r>
              <a:rPr kumimoji="1" lang="zh-CN" altLang="en-US" dirty="0">
                <a:latin typeface="Calibri" panose="020F0502020204030204" pitchFamily="34" charset="0"/>
                <a:ea typeface="SimHei" panose="02010609060101010101" pitchFamily="49" charset="-122"/>
                <a:cs typeface="Calibri" panose="020F0502020204030204" pitchFamily="34" charset="0"/>
              </a:rPr>
              <a:t>大部分）</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数据冒险的产生只是因为要使用的数据</a:t>
            </a:r>
            <a:r>
              <a:rPr kumimoji="1"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还没被</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写回，但实际上其</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在流水线中已经被计算出来了</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p:txBody>
      </p:sp>
      <p:sp>
        <p:nvSpPr>
          <p:cNvPr id="28" name="Slide Number Placeholder 5">
            <a:extLst>
              <a:ext uri="{FF2B5EF4-FFF2-40B4-BE49-F238E27FC236}">
                <a16:creationId xmlns:a16="http://schemas.microsoft.com/office/drawing/2014/main" id="{3E383837-124F-FC4F-AD22-3F2366B0A8B6}"/>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34</a:t>
            </a:fld>
            <a:endParaRPr lang="en-US" dirty="0"/>
          </a:p>
        </p:txBody>
      </p:sp>
    </p:spTree>
    <p:extLst>
      <p:ext uri="{BB962C8B-B14F-4D97-AF65-F5344CB8AC3E}">
        <p14:creationId xmlns:p14="http://schemas.microsoft.com/office/powerpoint/2010/main" val="421736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63E2D02-773A-3145-A930-2C3862926920}"/>
              </a:ext>
            </a:extLst>
          </p:cNvPr>
          <p:cNvSpPr txBox="1"/>
          <p:nvPr/>
        </p:nvSpPr>
        <p:spPr>
          <a:xfrm>
            <a:off x="268437" y="648101"/>
            <a:ext cx="8519303" cy="584775"/>
          </a:xfrm>
          <a:prstGeom prst="rect">
            <a:avLst/>
          </a:prstGeom>
          <a:noFill/>
        </p:spPr>
        <p:txBody>
          <a:bodyPr wrap="square" rtlCol="0">
            <a:spAutoFit/>
          </a:bodyPr>
          <a:lstStyle/>
          <a:p>
            <a:r>
              <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rPr>
              <a:t>#2.1 </a:t>
            </a:r>
            <a:r>
              <a:rPr kumimoji="1" lang="zh-CN" altLang="en-US" sz="3200" dirty="0">
                <a:solidFill>
                  <a:prstClr val="black"/>
                </a:solidFill>
                <a:latin typeface="Calibri" panose="020F0502020204030204" pitchFamily="34" charset="0"/>
                <a:ea typeface="SimHei" panose="02010609060101010101" pitchFamily="49" charset="-122"/>
                <a:cs typeface="Calibri" panose="020F0502020204030204" pitchFamily="34" charset="0"/>
              </a:rPr>
              <a:t>数据冒险</a:t>
            </a:r>
            <a:endPar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24" name="TextBox 23">
            <a:extLst>
              <a:ext uri="{FF2B5EF4-FFF2-40B4-BE49-F238E27FC236}">
                <a16:creationId xmlns:a16="http://schemas.microsoft.com/office/drawing/2014/main" id="{CBF4E1A5-FBB8-B949-AC5D-EF904D3468BF}"/>
              </a:ext>
            </a:extLst>
          </p:cNvPr>
          <p:cNvSpPr txBox="1"/>
          <p:nvPr/>
        </p:nvSpPr>
        <p:spPr>
          <a:xfrm>
            <a:off x="268437" y="1232876"/>
            <a:ext cx="9180363" cy="545521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通过转发解决数据冒险</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用于解决</a:t>
            </a:r>
            <a:r>
              <a:rPr lang="en-US" altLang="zh-CN" dirty="0">
                <a:solidFill>
                  <a:srgbClr val="FF0000"/>
                </a:solidFill>
              </a:rPr>
              <a:t>Read After Write (RAW)</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型数据相关造成的冒险，不再需要</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bubble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stall</a:t>
            </a:r>
          </a:p>
          <a:p>
            <a:pPr marL="1200150" lvl="2" indent="-285750">
              <a:lnSpc>
                <a:spcPct val="150000"/>
              </a:lnSpc>
              <a:buFont typeface="Arial" panose="020B0604020202020204" pitchFamily="34" charset="0"/>
              <a:buChar char="•"/>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研讨题</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11.1.4</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：解释什么是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RAW </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相关， 在什么情况下会产生冒险</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考虑需要转发的所有情况</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W -&gt; D: </a:t>
            </a: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W_valM</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W_valE</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657350" lvl="3" indent="-285750">
              <a:lnSpc>
                <a:spcPct val="150000"/>
              </a:lnSpc>
              <a:buFont typeface="Wingdings" pitchFamily="2" charset="2"/>
              <a:buChar char="ü"/>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尽管前面的指令正在执行</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Write back</a:t>
            </a:r>
            <a:r>
              <a:rPr kumimoji="1" lang="zh-CN" altLang="en-CN" dirty="0">
                <a:solidFill>
                  <a:schemeClr val="accent1"/>
                </a:solidFill>
                <a:latin typeface="Calibri" panose="020F0502020204030204" pitchFamily="34" charset="0"/>
                <a:ea typeface="SimHei" panose="02010609060101010101" pitchFamily="49" charset="-122"/>
                <a:cs typeface="Calibri" panose="020F0502020204030204" pitchFamily="34" charset="0"/>
              </a:rPr>
              <a:t>阶段</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，但是要到下一个时钟周期才能从寄存器堆中读到</a:t>
            </a:r>
            <a:r>
              <a:rPr kumimoji="1" lang="zh-CN" altLang="en-CN" dirty="0">
                <a:solidFill>
                  <a:schemeClr val="accent1"/>
                </a:solidFill>
                <a:latin typeface="Calibri" panose="020F0502020204030204" pitchFamily="34" charset="0"/>
                <a:ea typeface="SimHei" panose="02010609060101010101" pitchFamily="49" charset="-122"/>
                <a:cs typeface="Calibri" panose="020F0502020204030204" pitchFamily="34" charset="0"/>
              </a:rPr>
              <a:t>新值</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，而当前指令正在</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Decode</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阶段，现在就需要这个值</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 -&gt; D: </a:t>
            </a:r>
            <a:r>
              <a:rPr kumimoji="1"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m_valM</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M_valE</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 -&gt; D: </a:t>
            </a:r>
            <a:r>
              <a:rPr kumimoji="1" lang="en-US" altLang="zh-CN" dirty="0" err="1">
                <a:solidFill>
                  <a:srgbClr val="FF0000"/>
                </a:solidFill>
                <a:latin typeface="Calibri" panose="020F0502020204030204" pitchFamily="34" charset="0"/>
                <a:ea typeface="SimHei" panose="02010609060101010101" pitchFamily="49" charset="-122"/>
                <a:cs typeface="Calibri" panose="020F0502020204030204" pitchFamily="34" charset="0"/>
              </a:rPr>
              <a:t>e_valE</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转发的优先级</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先转发距离近的</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当</a:t>
            </a:r>
            <a:r>
              <a:rPr kumimoji="1" lang="en-US" altLang="zh-CN" dirty="0" err="1">
                <a:solidFill>
                  <a:schemeClr val="accent1"/>
                </a:solidFill>
                <a:latin typeface="Calibri" panose="020F0502020204030204" pitchFamily="34" charset="0"/>
                <a:ea typeface="SimHei" panose="02010609060101010101" pitchFamily="49" charset="-122"/>
                <a:cs typeface="Calibri" panose="020F0502020204030204" pitchFamily="34" charset="0"/>
              </a:rPr>
              <a:t>dstE</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和</a:t>
            </a:r>
            <a:r>
              <a:rPr kumimoji="1" lang="en-US" altLang="zh-CN" dirty="0" err="1">
                <a:solidFill>
                  <a:schemeClr val="accent1"/>
                </a:solidFill>
                <a:latin typeface="Calibri" panose="020F0502020204030204" pitchFamily="34" charset="0"/>
                <a:ea typeface="SimHei" panose="02010609060101010101" pitchFamily="49" charset="-122"/>
                <a:cs typeface="Calibri" panose="020F0502020204030204" pitchFamily="34" charset="0"/>
              </a:rPr>
              <a:t>dstM</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是同一个寄存器时，应该写</a:t>
            </a:r>
            <a:r>
              <a:rPr kumimoji="1" lang="en-US" altLang="zh-CN" dirty="0" err="1">
                <a:solidFill>
                  <a:schemeClr val="accent1"/>
                </a:solidFill>
                <a:latin typeface="Calibri" panose="020F0502020204030204" pitchFamily="34" charset="0"/>
                <a:ea typeface="SimHei" panose="02010609060101010101" pitchFamily="49" charset="-122"/>
                <a:cs typeface="Calibri" panose="020F0502020204030204" pitchFamily="34" charset="0"/>
              </a:rPr>
              <a:t>valE</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还是</a:t>
            </a:r>
            <a:r>
              <a:rPr kumimoji="1" lang="en-US" altLang="zh-CN" dirty="0" err="1">
                <a:solidFill>
                  <a:schemeClr val="accent1"/>
                </a:solidFill>
                <a:latin typeface="Calibri" panose="020F0502020204030204" pitchFamily="34" charset="0"/>
                <a:ea typeface="SimHei" panose="02010609060101010101" pitchFamily="49" charset="-122"/>
                <a:cs typeface="Calibri" panose="020F0502020204030204" pitchFamily="34" charset="0"/>
              </a:rPr>
              <a:t>valM</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实际上这种情况出现且仅出现在</a:t>
            </a:r>
            <a:r>
              <a:rPr kumimoji="1" lang="en-US" altLang="zh-CN" dirty="0" err="1">
                <a:solidFill>
                  <a:schemeClr val="accent1"/>
                </a:solidFill>
                <a:latin typeface="Courier New" panose="02070309020205020404" pitchFamily="49" charset="0"/>
                <a:ea typeface="SimHei" panose="02010609060101010101" pitchFamily="49" charset="-122"/>
                <a:cs typeface="Courier New" panose="02070309020205020404" pitchFamily="49" charset="0"/>
              </a:rPr>
              <a:t>popq</a:t>
            </a:r>
            <a:r>
              <a:rPr kumimoji="1" lang="en-US" altLang="zh-CN" dirty="0">
                <a:solidFill>
                  <a:schemeClr val="accent1"/>
                </a:solidFill>
                <a:latin typeface="Courier New" panose="02070309020205020404" pitchFamily="49" charset="0"/>
                <a:ea typeface="SimHei" panose="02010609060101010101" pitchFamily="49" charset="-122"/>
                <a:cs typeface="Courier New" panose="02070309020205020404" pitchFamily="49" charset="0"/>
              </a:rPr>
              <a:t> %</a:t>
            </a:r>
            <a:r>
              <a:rPr kumimoji="1" lang="en-US" altLang="zh-CN" dirty="0" err="1">
                <a:solidFill>
                  <a:schemeClr val="accent1"/>
                </a:solidFill>
                <a:latin typeface="Courier New" panose="02070309020205020404" pitchFamily="49" charset="0"/>
                <a:ea typeface="SimHei" panose="02010609060101010101" pitchFamily="49" charset="-122"/>
                <a:cs typeface="Courier New" panose="02070309020205020404" pitchFamily="49" charset="0"/>
              </a:rPr>
              <a:t>rsp</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中</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p:txBody>
      </p:sp>
      <p:sp>
        <p:nvSpPr>
          <p:cNvPr id="10" name="Rectangle 9">
            <a:extLst>
              <a:ext uri="{FF2B5EF4-FFF2-40B4-BE49-F238E27FC236}">
                <a16:creationId xmlns:a16="http://schemas.microsoft.com/office/drawing/2014/main" id="{FE93A143-2D9C-FF4D-BC1A-62B0908AB883}"/>
              </a:ext>
            </a:extLst>
          </p:cNvPr>
          <p:cNvSpPr/>
          <p:nvPr/>
        </p:nvSpPr>
        <p:spPr>
          <a:xfrm>
            <a:off x="9919111" y="2456513"/>
            <a:ext cx="590078"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W</a:t>
            </a:r>
            <a:endParaRPr kumimoji="1" lang="zh-CN" altLang="en-US" dirty="0">
              <a:solidFill>
                <a:schemeClr val="tx1"/>
              </a:solidFill>
              <a:ea typeface="SimHei" panose="02010609060101010101" pitchFamily="49" charset="-122"/>
            </a:endParaRPr>
          </a:p>
        </p:txBody>
      </p:sp>
      <p:sp>
        <p:nvSpPr>
          <p:cNvPr id="11" name="Rectangle 10">
            <a:extLst>
              <a:ext uri="{FF2B5EF4-FFF2-40B4-BE49-F238E27FC236}">
                <a16:creationId xmlns:a16="http://schemas.microsoft.com/office/drawing/2014/main" id="{5E421D0E-5CB4-6949-AECD-5D70808D14FB}"/>
              </a:ext>
            </a:extLst>
          </p:cNvPr>
          <p:cNvSpPr/>
          <p:nvPr/>
        </p:nvSpPr>
        <p:spPr>
          <a:xfrm>
            <a:off x="9919111" y="2996513"/>
            <a:ext cx="590078"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M</a:t>
            </a:r>
            <a:endParaRPr kumimoji="1" lang="zh-CN" altLang="en-US" dirty="0">
              <a:solidFill>
                <a:schemeClr val="tx1"/>
              </a:solidFill>
              <a:ea typeface="SimHei" panose="02010609060101010101" pitchFamily="49" charset="-122"/>
            </a:endParaRPr>
          </a:p>
        </p:txBody>
      </p:sp>
      <p:sp>
        <p:nvSpPr>
          <p:cNvPr id="12" name="Rectangle 11">
            <a:extLst>
              <a:ext uri="{FF2B5EF4-FFF2-40B4-BE49-F238E27FC236}">
                <a16:creationId xmlns:a16="http://schemas.microsoft.com/office/drawing/2014/main" id="{06C3552B-4EA6-D840-91E4-FAC04353422F}"/>
              </a:ext>
            </a:extLst>
          </p:cNvPr>
          <p:cNvSpPr/>
          <p:nvPr/>
        </p:nvSpPr>
        <p:spPr>
          <a:xfrm>
            <a:off x="9919111" y="3536513"/>
            <a:ext cx="590078"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E</a:t>
            </a:r>
            <a:endParaRPr kumimoji="1" lang="zh-CN" altLang="en-US" dirty="0">
              <a:solidFill>
                <a:schemeClr val="tx1"/>
              </a:solidFill>
              <a:ea typeface="SimHei" panose="02010609060101010101" pitchFamily="49" charset="-122"/>
            </a:endParaRPr>
          </a:p>
        </p:txBody>
      </p:sp>
      <p:sp>
        <p:nvSpPr>
          <p:cNvPr id="13" name="Rectangle 12">
            <a:extLst>
              <a:ext uri="{FF2B5EF4-FFF2-40B4-BE49-F238E27FC236}">
                <a16:creationId xmlns:a16="http://schemas.microsoft.com/office/drawing/2014/main" id="{7AFA2838-B1CC-A74E-AE21-25A840869374}"/>
              </a:ext>
            </a:extLst>
          </p:cNvPr>
          <p:cNvSpPr/>
          <p:nvPr/>
        </p:nvSpPr>
        <p:spPr>
          <a:xfrm>
            <a:off x="9919111" y="4076513"/>
            <a:ext cx="590078"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SimHei" panose="02010609060101010101" pitchFamily="49" charset="-122"/>
              </a:rPr>
              <a:t>D</a:t>
            </a:r>
            <a:endParaRPr kumimoji="1" lang="zh-CN" altLang="en-US" dirty="0">
              <a:solidFill>
                <a:schemeClr val="tx1"/>
              </a:solidFill>
              <a:ea typeface="SimHei" panose="02010609060101010101" pitchFamily="49" charset="-122"/>
            </a:endParaRPr>
          </a:p>
        </p:txBody>
      </p:sp>
      <p:sp>
        <p:nvSpPr>
          <p:cNvPr id="14" name="Slide Number Placeholder 5">
            <a:extLst>
              <a:ext uri="{FF2B5EF4-FFF2-40B4-BE49-F238E27FC236}">
                <a16:creationId xmlns:a16="http://schemas.microsoft.com/office/drawing/2014/main" id="{372A9D0D-CF42-8C48-B133-7C8665711AF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35</a:t>
            </a:fld>
            <a:endParaRPr lang="en-US" dirty="0"/>
          </a:p>
        </p:txBody>
      </p:sp>
    </p:spTree>
    <p:extLst>
      <p:ext uri="{BB962C8B-B14F-4D97-AF65-F5344CB8AC3E}">
        <p14:creationId xmlns:p14="http://schemas.microsoft.com/office/powerpoint/2010/main" val="239686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63E2D02-773A-3145-A930-2C3862926920}"/>
              </a:ext>
            </a:extLst>
          </p:cNvPr>
          <p:cNvSpPr txBox="1"/>
          <p:nvPr/>
        </p:nvSpPr>
        <p:spPr>
          <a:xfrm>
            <a:off x="268437" y="648101"/>
            <a:ext cx="8519303" cy="584775"/>
          </a:xfrm>
          <a:prstGeom prst="rect">
            <a:avLst/>
          </a:prstGeom>
          <a:noFill/>
        </p:spPr>
        <p:txBody>
          <a:bodyPr wrap="square" rtlCol="0">
            <a:spAutoFit/>
          </a:bodyPr>
          <a:lstStyle/>
          <a:p>
            <a:r>
              <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rPr>
              <a:t>#2.1 </a:t>
            </a:r>
            <a:r>
              <a:rPr kumimoji="1" lang="zh-CN" altLang="en-US" sz="3200" dirty="0">
                <a:solidFill>
                  <a:prstClr val="black"/>
                </a:solidFill>
                <a:latin typeface="Calibri" panose="020F0502020204030204" pitchFamily="34" charset="0"/>
                <a:ea typeface="SimHei" panose="02010609060101010101" pitchFamily="49" charset="-122"/>
                <a:cs typeface="Calibri" panose="020F0502020204030204" pitchFamily="34" charset="0"/>
              </a:rPr>
              <a:t>数据冒险</a:t>
            </a:r>
            <a:endPar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24" name="TextBox 23">
            <a:extLst>
              <a:ext uri="{FF2B5EF4-FFF2-40B4-BE49-F238E27FC236}">
                <a16:creationId xmlns:a16="http://schemas.microsoft.com/office/drawing/2014/main" id="{CBF4E1A5-FBB8-B949-AC5D-EF904D3468BF}"/>
              </a:ext>
            </a:extLst>
          </p:cNvPr>
          <p:cNvSpPr txBox="1"/>
          <p:nvPr/>
        </p:nvSpPr>
        <p:spPr>
          <a:xfrm>
            <a:off x="268437" y="1232876"/>
            <a:ext cx="8964463" cy="336887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通过转发解决数据冒险</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用于解决</a:t>
            </a:r>
            <a:r>
              <a:rPr lang="en-US" altLang="zh-CN" dirty="0">
                <a:solidFill>
                  <a:srgbClr val="FF0000"/>
                </a:solidFill>
              </a:rPr>
              <a:t>read-after-write (RAW)</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型数据相关造成的冒险，不再需要</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bubble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stall</a:t>
            </a:r>
          </a:p>
          <a:p>
            <a:pPr marL="742950" lvl="1" indent="-285750">
              <a:lnSpc>
                <a:spcPct val="150000"/>
              </a:lnSpc>
              <a:buFont typeface="Wingdings" pitchFamily="2" charset="2"/>
              <a:buChar char="ü"/>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拓展研讨</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11.1.5</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除了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RAW </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相关， 还有哪些相关？ 它们在本讲介绍的流水线处理器中有没有影响， 它们在什么情况下会产生冒险？</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RAR, WAR, WAW</a:t>
            </a:r>
          </a:p>
          <a:p>
            <a:pPr marL="1200150" lvl="2" indent="-285750">
              <a:lnSpc>
                <a:spcPct val="150000"/>
              </a:lnSpc>
              <a:buFont typeface="Arial" panose="020B0604020202020204" pitchFamily="34" charset="0"/>
              <a:buChar char="•"/>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都不会产生冒险</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1657350" lvl="3" indent="-285750">
              <a:lnSpc>
                <a:spcPct val="150000"/>
              </a:lnSpc>
              <a:buFont typeface="Wingdings" pitchFamily="2" charset="2"/>
              <a:buChar char="ü"/>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所有</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read</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都被视为组合逻辑</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1657350" lvl="3" indent="-285750">
              <a:lnSpc>
                <a:spcPct val="150000"/>
              </a:lnSpc>
              <a:buFont typeface="Wingdings" pitchFamily="2" charset="2"/>
              <a:buChar char="ü"/>
              <a:defRPr/>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WAW</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中连续的两个</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write</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必然发生在同一个阶段</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p:txBody>
      </p:sp>
      <p:sp>
        <p:nvSpPr>
          <p:cNvPr id="14" name="Slide Number Placeholder 5">
            <a:extLst>
              <a:ext uri="{FF2B5EF4-FFF2-40B4-BE49-F238E27FC236}">
                <a16:creationId xmlns:a16="http://schemas.microsoft.com/office/drawing/2014/main" id="{372A9D0D-CF42-8C48-B133-7C8665711AF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36</a:t>
            </a:fld>
            <a:endParaRPr lang="en-US" dirty="0"/>
          </a:p>
        </p:txBody>
      </p:sp>
    </p:spTree>
    <p:extLst>
      <p:ext uri="{BB962C8B-B14F-4D97-AF65-F5344CB8AC3E}">
        <p14:creationId xmlns:p14="http://schemas.microsoft.com/office/powerpoint/2010/main" val="293254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584A57-B571-CB43-93FF-6A7991D790A5}"/>
              </a:ext>
            </a:extLst>
          </p:cNvPr>
          <p:cNvSpPr txBox="1"/>
          <p:nvPr/>
        </p:nvSpPr>
        <p:spPr>
          <a:xfrm>
            <a:off x="10766323" y="644996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Fetch</a:t>
            </a:r>
            <a:endParaRPr kumimoji="1" lang="zh-CN" altLang="en-US" sz="2000" dirty="0"/>
          </a:p>
        </p:txBody>
      </p:sp>
      <p:sp>
        <p:nvSpPr>
          <p:cNvPr id="9" name="TextBox 8">
            <a:extLst>
              <a:ext uri="{FF2B5EF4-FFF2-40B4-BE49-F238E27FC236}">
                <a16:creationId xmlns:a16="http://schemas.microsoft.com/office/drawing/2014/main" id="{994E6637-D280-244D-92FD-11B4D354AD1D}"/>
              </a:ext>
            </a:extLst>
          </p:cNvPr>
          <p:cNvSpPr txBox="1"/>
          <p:nvPr/>
        </p:nvSpPr>
        <p:spPr>
          <a:xfrm>
            <a:off x="10766323" y="6049851"/>
            <a:ext cx="1425677" cy="400110"/>
          </a:xfrm>
          <a:prstGeom prst="rect">
            <a:avLst/>
          </a:prstGeom>
          <a:solidFill>
            <a:schemeClr val="accent2"/>
          </a:solidFill>
          <a:ln w="19050">
            <a:solidFill>
              <a:schemeClr val="accent5">
                <a:lumMod val="60000"/>
                <a:lumOff val="40000"/>
              </a:schemeClr>
            </a:solidFill>
          </a:ln>
        </p:spPr>
        <p:txBody>
          <a:bodyPr wrap="square" rtlCol="0">
            <a:spAutoFit/>
          </a:bodyPr>
          <a:lstStyle/>
          <a:p>
            <a:pPr algn="ctr"/>
            <a:r>
              <a:rPr kumimoji="1" lang="en-US" altLang="zh-CN" sz="2000" dirty="0"/>
              <a:t>Decode</a:t>
            </a:r>
            <a:endParaRPr kumimoji="1" lang="zh-CN" altLang="en-US" sz="2000" dirty="0"/>
          </a:p>
        </p:txBody>
      </p:sp>
      <p:sp>
        <p:nvSpPr>
          <p:cNvPr id="14" name="TextBox 13">
            <a:extLst>
              <a:ext uri="{FF2B5EF4-FFF2-40B4-BE49-F238E27FC236}">
                <a16:creationId xmlns:a16="http://schemas.microsoft.com/office/drawing/2014/main" id="{773971F0-08A9-564A-BE32-31BF224BCED1}"/>
              </a:ext>
            </a:extLst>
          </p:cNvPr>
          <p:cNvSpPr txBox="1"/>
          <p:nvPr/>
        </p:nvSpPr>
        <p:spPr>
          <a:xfrm>
            <a:off x="10766323" y="564974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Execute</a:t>
            </a:r>
            <a:endParaRPr kumimoji="1" lang="zh-CN" altLang="en-US" sz="2000" dirty="0"/>
          </a:p>
        </p:txBody>
      </p:sp>
      <p:sp>
        <p:nvSpPr>
          <p:cNvPr id="15" name="TextBox 14">
            <a:extLst>
              <a:ext uri="{FF2B5EF4-FFF2-40B4-BE49-F238E27FC236}">
                <a16:creationId xmlns:a16="http://schemas.microsoft.com/office/drawing/2014/main" id="{162AA078-EEFD-5A46-BDD8-1FBB941F1A54}"/>
              </a:ext>
            </a:extLst>
          </p:cNvPr>
          <p:cNvSpPr txBox="1"/>
          <p:nvPr/>
        </p:nvSpPr>
        <p:spPr>
          <a:xfrm>
            <a:off x="10766322" y="524963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Memory</a:t>
            </a:r>
            <a:endParaRPr kumimoji="1" lang="zh-CN" altLang="en-US" sz="2000" dirty="0"/>
          </a:p>
        </p:txBody>
      </p:sp>
      <p:sp>
        <p:nvSpPr>
          <p:cNvPr id="16" name="TextBox 15">
            <a:extLst>
              <a:ext uri="{FF2B5EF4-FFF2-40B4-BE49-F238E27FC236}">
                <a16:creationId xmlns:a16="http://schemas.microsoft.com/office/drawing/2014/main" id="{319D59ED-373F-584D-9D42-BE1F8CDBB11C}"/>
              </a:ext>
            </a:extLst>
          </p:cNvPr>
          <p:cNvSpPr txBox="1"/>
          <p:nvPr/>
        </p:nvSpPr>
        <p:spPr>
          <a:xfrm>
            <a:off x="10766321" y="4849521"/>
            <a:ext cx="1425677" cy="400110"/>
          </a:xfrm>
          <a:prstGeom prst="rect">
            <a:avLst/>
          </a:prstGeom>
          <a:solidFill>
            <a:schemeClr val="accent2"/>
          </a:solidFill>
          <a:ln w="19050">
            <a:solidFill>
              <a:schemeClr val="accent5">
                <a:lumMod val="60000"/>
                <a:lumOff val="40000"/>
              </a:schemeClr>
            </a:solidFill>
          </a:ln>
        </p:spPr>
        <p:txBody>
          <a:bodyPr wrap="square" rtlCol="0">
            <a:spAutoFit/>
          </a:bodyPr>
          <a:lstStyle/>
          <a:p>
            <a:pPr algn="ctr"/>
            <a:r>
              <a:rPr kumimoji="1" lang="en-US" altLang="zh-CN" sz="2000" dirty="0"/>
              <a:t>Writeback</a:t>
            </a:r>
            <a:endParaRPr kumimoji="1" lang="zh-CN" altLang="en-US" sz="2000" dirty="0"/>
          </a:p>
        </p:txBody>
      </p:sp>
      <p:pic>
        <p:nvPicPr>
          <p:cNvPr id="17" name="Picture 16">
            <a:extLst>
              <a:ext uri="{FF2B5EF4-FFF2-40B4-BE49-F238E27FC236}">
                <a16:creationId xmlns:a16="http://schemas.microsoft.com/office/drawing/2014/main" id="{E15C77CD-BBB6-5C4D-AE35-FAA2A383C9E1}"/>
              </a:ext>
            </a:extLst>
          </p:cNvPr>
          <p:cNvPicPr>
            <a:picLocks noChangeAspect="1"/>
          </p:cNvPicPr>
          <p:nvPr/>
        </p:nvPicPr>
        <p:blipFill>
          <a:blip r:embed="rId3"/>
          <a:stretch>
            <a:fillRect/>
          </a:stretch>
        </p:blipFill>
        <p:spPr>
          <a:xfrm>
            <a:off x="1559653" y="194006"/>
            <a:ext cx="8343900" cy="6388100"/>
          </a:xfrm>
          <a:prstGeom prst="rect">
            <a:avLst/>
          </a:prstGeom>
        </p:spPr>
      </p:pic>
      <p:cxnSp>
        <p:nvCxnSpPr>
          <p:cNvPr id="18" name="Straight Connector 17">
            <a:extLst>
              <a:ext uri="{FF2B5EF4-FFF2-40B4-BE49-F238E27FC236}">
                <a16:creationId xmlns:a16="http://schemas.microsoft.com/office/drawing/2014/main" id="{8A01C9D7-74F4-724C-A1DE-5DF13C6B0233}"/>
              </a:ext>
            </a:extLst>
          </p:cNvPr>
          <p:cNvCxnSpPr>
            <a:cxnSpLocks/>
          </p:cNvCxnSpPr>
          <p:nvPr/>
        </p:nvCxnSpPr>
        <p:spPr>
          <a:xfrm>
            <a:off x="8921578" y="3879546"/>
            <a:ext cx="464274" cy="0"/>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sp>
        <p:nvSpPr>
          <p:cNvPr id="19" name="TextBox 18">
            <a:extLst>
              <a:ext uri="{FF2B5EF4-FFF2-40B4-BE49-F238E27FC236}">
                <a16:creationId xmlns:a16="http://schemas.microsoft.com/office/drawing/2014/main" id="{64B5B181-6A1D-A940-9F21-A9531D26641E}"/>
              </a:ext>
            </a:extLst>
          </p:cNvPr>
          <p:cNvSpPr txBox="1"/>
          <p:nvPr/>
        </p:nvSpPr>
        <p:spPr>
          <a:xfrm>
            <a:off x="9428458" y="3694880"/>
            <a:ext cx="646331" cy="369332"/>
          </a:xfrm>
          <a:prstGeom prst="rect">
            <a:avLst/>
          </a:prstGeom>
          <a:noFill/>
        </p:spPr>
        <p:txBody>
          <a:bodyPr wrap="none" rtlCol="0">
            <a:spAutoFit/>
          </a:bodyPr>
          <a:lstStyle/>
          <a:p>
            <a:r>
              <a:rPr kumimoji="1" lang="zh-CN" altLang="en-US" dirty="0">
                <a:solidFill>
                  <a:schemeClr val="accent6"/>
                </a:solidFill>
                <a:latin typeface="SimHei" panose="02010609060101010101" pitchFamily="49" charset="-122"/>
                <a:ea typeface="SimHei" panose="02010609060101010101" pitchFamily="49" charset="-122"/>
              </a:rPr>
              <a:t>写回</a:t>
            </a:r>
          </a:p>
        </p:txBody>
      </p:sp>
      <p:cxnSp>
        <p:nvCxnSpPr>
          <p:cNvPr id="20" name="Straight Connector 19">
            <a:extLst>
              <a:ext uri="{FF2B5EF4-FFF2-40B4-BE49-F238E27FC236}">
                <a16:creationId xmlns:a16="http://schemas.microsoft.com/office/drawing/2014/main" id="{60A6267B-C1A2-454B-827D-16AD5D8C2BB5}"/>
              </a:ext>
            </a:extLst>
          </p:cNvPr>
          <p:cNvCxnSpPr>
            <a:cxnSpLocks/>
          </p:cNvCxnSpPr>
          <p:nvPr/>
        </p:nvCxnSpPr>
        <p:spPr>
          <a:xfrm>
            <a:off x="8070943" y="2165046"/>
            <a:ext cx="0" cy="1337899"/>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sp>
        <p:nvSpPr>
          <p:cNvPr id="22" name="TextBox 21">
            <a:extLst>
              <a:ext uri="{FF2B5EF4-FFF2-40B4-BE49-F238E27FC236}">
                <a16:creationId xmlns:a16="http://schemas.microsoft.com/office/drawing/2014/main" id="{442B5BCF-A144-6B48-8953-AC699206D99E}"/>
              </a:ext>
            </a:extLst>
          </p:cNvPr>
          <p:cNvSpPr txBox="1"/>
          <p:nvPr/>
        </p:nvSpPr>
        <p:spPr>
          <a:xfrm>
            <a:off x="7747777" y="1784284"/>
            <a:ext cx="646331" cy="369332"/>
          </a:xfrm>
          <a:prstGeom prst="rect">
            <a:avLst/>
          </a:prstGeom>
          <a:noFill/>
        </p:spPr>
        <p:txBody>
          <a:bodyPr wrap="none" rtlCol="0">
            <a:spAutoFit/>
          </a:bodyPr>
          <a:lstStyle/>
          <a:p>
            <a:r>
              <a:rPr kumimoji="1" lang="zh-CN" altLang="en-US" dirty="0">
                <a:solidFill>
                  <a:schemeClr val="accent6"/>
                </a:solidFill>
                <a:latin typeface="SimHei" panose="02010609060101010101" pitchFamily="49" charset="-122"/>
                <a:ea typeface="SimHei" panose="02010609060101010101" pitchFamily="49" charset="-122"/>
              </a:rPr>
              <a:t>转发</a:t>
            </a:r>
          </a:p>
        </p:txBody>
      </p:sp>
      <p:sp>
        <p:nvSpPr>
          <p:cNvPr id="23" name="TextBox 22">
            <a:extLst>
              <a:ext uri="{FF2B5EF4-FFF2-40B4-BE49-F238E27FC236}">
                <a16:creationId xmlns:a16="http://schemas.microsoft.com/office/drawing/2014/main" id="{DA821A64-0975-8940-8E07-09255A68AA7A}"/>
              </a:ext>
            </a:extLst>
          </p:cNvPr>
          <p:cNvSpPr txBox="1"/>
          <p:nvPr/>
        </p:nvSpPr>
        <p:spPr>
          <a:xfrm>
            <a:off x="9385852" y="669155"/>
            <a:ext cx="2629685" cy="646331"/>
          </a:xfrm>
          <a:prstGeom prst="rect">
            <a:avLst/>
          </a:prstGeom>
          <a:noFill/>
        </p:spPr>
        <p:txBody>
          <a:bodyPr wrap="square" rtlCol="0">
            <a:spAutoFit/>
          </a:bodyPr>
          <a:lstStyle/>
          <a:p>
            <a:r>
              <a:rPr kumimoji="1" lang="zh-CN" altLang="en-US" dirty="0">
                <a:solidFill>
                  <a:schemeClr val="accent6"/>
                </a:solidFill>
                <a:latin typeface="Calibri" panose="020F0502020204030204" pitchFamily="34" charset="0"/>
                <a:ea typeface="SimHei" panose="02010609060101010101" pitchFamily="49" charset="-122"/>
                <a:cs typeface="Calibri" panose="020F0502020204030204" pitchFamily="34" charset="0"/>
              </a:rPr>
              <a:t>先转发近的，</a:t>
            </a:r>
            <a:r>
              <a:rPr kumimoji="1" lang="en-US" altLang="zh-CN" dirty="0" err="1">
                <a:solidFill>
                  <a:schemeClr val="accent6"/>
                </a:solidFill>
                <a:latin typeface="Calibri" panose="020F0502020204030204" pitchFamily="34" charset="0"/>
                <a:ea typeface="SimHei" panose="02010609060101010101" pitchFamily="49" charset="-122"/>
                <a:cs typeface="Calibri" panose="020F0502020204030204" pitchFamily="34" charset="0"/>
              </a:rPr>
              <a:t>popq</a:t>
            </a:r>
            <a:r>
              <a:rPr kumimoji="1" lang="en-US" altLang="zh-CN" dirty="0">
                <a:solidFill>
                  <a:schemeClr val="accent6"/>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err="1">
                <a:solidFill>
                  <a:schemeClr val="accent6"/>
                </a:solidFill>
                <a:latin typeface="Calibri" panose="020F0502020204030204" pitchFamily="34" charset="0"/>
                <a:ea typeface="SimHei" panose="02010609060101010101" pitchFamily="49" charset="-122"/>
                <a:cs typeface="Calibri" panose="020F0502020204030204" pitchFamily="34" charset="0"/>
              </a:rPr>
              <a:t>rsp</a:t>
            </a:r>
            <a:r>
              <a:rPr kumimoji="1" lang="zh-CN" altLang="en-US" dirty="0">
                <a:solidFill>
                  <a:schemeClr val="accent6"/>
                </a:solidFill>
                <a:latin typeface="Calibri" panose="020F0502020204030204" pitchFamily="34" charset="0"/>
                <a:ea typeface="SimHei" panose="02010609060101010101" pitchFamily="49" charset="-122"/>
                <a:cs typeface="Calibri" panose="020F0502020204030204" pitchFamily="34" charset="0"/>
              </a:rPr>
              <a:t>时</a:t>
            </a:r>
            <a:r>
              <a:rPr kumimoji="1" lang="en-US" altLang="zh-CN" dirty="0" err="1">
                <a:solidFill>
                  <a:schemeClr val="accent6"/>
                </a:solidFill>
                <a:latin typeface="Calibri" panose="020F0502020204030204" pitchFamily="34" charset="0"/>
                <a:ea typeface="SimHei" panose="02010609060101010101" pitchFamily="49" charset="-122"/>
                <a:cs typeface="Calibri" panose="020F0502020204030204" pitchFamily="34" charset="0"/>
              </a:rPr>
              <a:t>valM</a:t>
            </a:r>
            <a:r>
              <a:rPr kumimoji="1" lang="zh-CN" altLang="en-US" dirty="0">
                <a:solidFill>
                  <a:schemeClr val="accent6"/>
                </a:solidFill>
                <a:latin typeface="Calibri" panose="020F0502020204030204" pitchFamily="34" charset="0"/>
                <a:ea typeface="SimHei" panose="02010609060101010101" pitchFamily="49" charset="-122"/>
                <a:cs typeface="Calibri" panose="020F0502020204030204" pitchFamily="34" charset="0"/>
              </a:rPr>
              <a:t>优先</a:t>
            </a:r>
          </a:p>
        </p:txBody>
      </p:sp>
    </p:spTree>
    <p:extLst>
      <p:ext uri="{BB962C8B-B14F-4D97-AF65-F5344CB8AC3E}">
        <p14:creationId xmlns:p14="http://schemas.microsoft.com/office/powerpoint/2010/main" val="248839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63E2D02-773A-3145-A930-2C3862926920}"/>
              </a:ext>
            </a:extLst>
          </p:cNvPr>
          <p:cNvSpPr txBox="1"/>
          <p:nvPr/>
        </p:nvSpPr>
        <p:spPr>
          <a:xfrm>
            <a:off x="268437" y="648101"/>
            <a:ext cx="8519303" cy="584775"/>
          </a:xfrm>
          <a:prstGeom prst="rect">
            <a:avLst/>
          </a:prstGeom>
          <a:noFill/>
        </p:spPr>
        <p:txBody>
          <a:bodyPr wrap="square" rtlCol="0">
            <a:spAutoFit/>
          </a:bodyPr>
          <a:lstStyle/>
          <a:p>
            <a:r>
              <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rPr>
              <a:t>#2.1 </a:t>
            </a:r>
            <a:r>
              <a:rPr kumimoji="1" lang="zh-CN" altLang="en-US" sz="3200" dirty="0">
                <a:solidFill>
                  <a:prstClr val="black"/>
                </a:solidFill>
                <a:latin typeface="Calibri" panose="020F0502020204030204" pitchFamily="34" charset="0"/>
                <a:ea typeface="SimHei" panose="02010609060101010101" pitchFamily="49" charset="-122"/>
                <a:cs typeface="Calibri" panose="020F0502020204030204" pitchFamily="34" charset="0"/>
              </a:rPr>
              <a:t>数据冒险</a:t>
            </a:r>
            <a:endPar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24" name="TextBox 23">
            <a:extLst>
              <a:ext uri="{FF2B5EF4-FFF2-40B4-BE49-F238E27FC236}">
                <a16:creationId xmlns:a16="http://schemas.microsoft.com/office/drawing/2014/main" id="{CBF4E1A5-FBB8-B949-AC5D-EF904D3468BF}"/>
              </a:ext>
            </a:extLst>
          </p:cNvPr>
          <p:cNvSpPr txBox="1"/>
          <p:nvPr/>
        </p:nvSpPr>
        <p:spPr>
          <a:xfrm>
            <a:off x="268437" y="1232876"/>
            <a:ext cx="6818163" cy="2537874"/>
          </a:xfrm>
          <a:prstGeom prst="rect">
            <a:avLst/>
          </a:prstGeom>
          <a:noFill/>
        </p:spPr>
        <p:txBody>
          <a:bodyPr wrap="square" rtlCol="0">
            <a:spAutoFit/>
          </a:bodyPr>
          <a:lstStyle/>
          <a:p>
            <a:pPr marL="285750" lvl="0"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有</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类情况不能仅通过转发解决：加载</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使用（</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load-use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）冒险</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（研讨题</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11.2.6</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：解读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Load-use </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相关产生场景和解决方案）</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即使转发，也必须要等待</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个时钟周期</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CN" dirty="0">
                <a:solidFill>
                  <a:schemeClr val="accent1"/>
                </a:solidFill>
                <a:latin typeface="Calibri" panose="020F0502020204030204" pitchFamily="34" charset="0"/>
                <a:ea typeface="SimHei" panose="02010609060101010101" pitchFamily="49" charset="-122"/>
                <a:cs typeface="Calibri" panose="020F0502020204030204" pitchFamily="34" charset="0"/>
              </a:rPr>
              <a:t>加载互锁</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r>
              <a:rPr kumimoji="1" lang="en-US" altLang="zh-CN" dirty="0">
                <a:latin typeface="Calibri" panose="020F0502020204030204" pitchFamily="34" charset="0"/>
                <a:ea typeface="SimHei" panose="02010609060101010101" pitchFamily="49" charset="-122"/>
                <a:cs typeface="Calibri" panose="020F0502020204030204" pitchFamily="34" charset="0"/>
              </a:rPr>
              <a:t>bubble</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 转发</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p:txBody>
      </p:sp>
      <p:sp>
        <p:nvSpPr>
          <p:cNvPr id="10" name="TextBox 9">
            <a:extLst>
              <a:ext uri="{FF2B5EF4-FFF2-40B4-BE49-F238E27FC236}">
                <a16:creationId xmlns:a16="http://schemas.microsoft.com/office/drawing/2014/main" id="{6D3F4186-6262-0245-ABCE-FDCE49E981FA}"/>
              </a:ext>
            </a:extLst>
          </p:cNvPr>
          <p:cNvSpPr txBox="1"/>
          <p:nvPr/>
        </p:nvSpPr>
        <p:spPr>
          <a:xfrm>
            <a:off x="691107" y="1977367"/>
            <a:ext cx="6100548" cy="888705"/>
          </a:xfrm>
          <a:prstGeom prst="rect">
            <a:avLst/>
          </a:prstGeom>
          <a:noFill/>
        </p:spPr>
        <p:txBody>
          <a:bodyPr wrap="square">
            <a:spAutoFit/>
          </a:bodyPr>
          <a:lstStyle/>
          <a:p>
            <a:pPr>
              <a:lnSpc>
                <a:spcPct val="150000"/>
              </a:lnSpc>
            </a:pPr>
            <a:r>
              <a:rPr kumimoji="1" lang="en-US" altLang="zh-CN" sz="1800" dirty="0" err="1">
                <a:latin typeface="Courier New" panose="02070309020205020404" pitchFamily="49" charset="0"/>
                <a:cs typeface="Courier New" panose="02070309020205020404" pitchFamily="49" charset="0"/>
              </a:rPr>
              <a:t>mrmovq</a:t>
            </a:r>
            <a:r>
              <a:rPr kumimoji="1" lang="en-US" altLang="zh-CN" sz="1800" dirty="0">
                <a:latin typeface="Courier New" panose="02070309020205020404" pitchFamily="49" charset="0"/>
                <a:cs typeface="Courier New" panose="02070309020205020404" pitchFamily="49" charset="0"/>
              </a:rPr>
              <a:t> 0(%</a:t>
            </a:r>
            <a:r>
              <a:rPr kumimoji="1" lang="en-US" altLang="zh-CN" sz="1800" dirty="0" err="1">
                <a:latin typeface="Courier New" panose="02070309020205020404" pitchFamily="49" charset="0"/>
                <a:cs typeface="Courier New" panose="02070309020205020404" pitchFamily="49" charset="0"/>
              </a:rPr>
              <a:t>rdx</a:t>
            </a:r>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rax</a:t>
            </a:r>
            <a:endParaRPr kumimoji="1" lang="en-US" altLang="zh-CN" sz="1800" dirty="0">
              <a:latin typeface="Courier New" panose="02070309020205020404" pitchFamily="49" charset="0"/>
              <a:cs typeface="Courier New" panose="02070309020205020404" pitchFamily="49" charset="0"/>
            </a:endParaRPr>
          </a:p>
          <a:p>
            <a:pPr>
              <a:lnSpc>
                <a:spcPct val="150000"/>
              </a:lnSpc>
            </a:pPr>
            <a:r>
              <a:rPr kumimoji="1" lang="en-US" altLang="zh-CN" sz="1800" dirty="0" err="1">
                <a:latin typeface="Courier New" panose="02070309020205020404" pitchFamily="49" charset="0"/>
                <a:cs typeface="Courier New" panose="02070309020205020404" pitchFamily="49" charset="0"/>
              </a:rPr>
              <a:t>addq</a:t>
            </a:r>
            <a:r>
              <a:rPr kumimoji="1" lang="en-US" altLang="zh-CN" sz="1800" dirty="0">
                <a:latin typeface="Courier New" panose="02070309020205020404" pitchFamily="49" charset="0"/>
                <a:cs typeface="Courier New" panose="02070309020205020404" pitchFamily="49" charset="0"/>
              </a:rPr>
              <a:t> %</a:t>
            </a:r>
            <a:r>
              <a:rPr kumimoji="1" lang="en-US" altLang="zh-CN" dirty="0" err="1">
                <a:latin typeface="Courier New" panose="02070309020205020404" pitchFamily="49" charset="0"/>
                <a:cs typeface="Courier New" panose="02070309020205020404" pitchFamily="49" charset="0"/>
              </a:rPr>
              <a:t>r</a:t>
            </a:r>
            <a:r>
              <a:rPr kumimoji="1" lang="en-US" altLang="zh-CN" sz="1800" dirty="0" err="1">
                <a:latin typeface="Courier New" panose="02070309020205020404" pitchFamily="49" charset="0"/>
                <a:cs typeface="Courier New" panose="02070309020205020404" pitchFamily="49" charset="0"/>
              </a:rPr>
              <a:t>bx</a:t>
            </a:r>
            <a:r>
              <a:rPr kumimoji="1" lang="en-US" altLang="zh-CN" sz="1800" dirty="0">
                <a:latin typeface="Courier New" panose="02070309020205020404" pitchFamily="49" charset="0"/>
                <a:cs typeface="Courier New" panose="02070309020205020404" pitchFamily="49" charset="0"/>
              </a:rPr>
              <a:t>, %</a:t>
            </a:r>
            <a:r>
              <a:rPr kumimoji="1" lang="en-US" altLang="zh-CN" dirty="0" err="1">
                <a:latin typeface="Courier New" panose="02070309020205020404" pitchFamily="49" charset="0"/>
                <a:cs typeface="Courier New" panose="02070309020205020404" pitchFamily="49" charset="0"/>
              </a:rPr>
              <a:t>r</a:t>
            </a:r>
            <a:r>
              <a:rPr kumimoji="1" lang="en-US" altLang="zh-CN" sz="1800" dirty="0" err="1">
                <a:latin typeface="Courier New" panose="02070309020205020404" pitchFamily="49" charset="0"/>
                <a:cs typeface="Courier New" panose="02070309020205020404" pitchFamily="49" charset="0"/>
              </a:rPr>
              <a:t>ax</a:t>
            </a:r>
            <a:endParaRPr kumimoji="1" lang="en-US" altLang="zh-CN" sz="1800" dirty="0">
              <a:latin typeface="Courier New" panose="02070309020205020404" pitchFamily="49" charset="0"/>
              <a:cs typeface="Courier New" panose="02070309020205020404" pitchFamily="49" charset="0"/>
            </a:endParaRPr>
          </a:p>
        </p:txBody>
      </p:sp>
      <p:sp>
        <p:nvSpPr>
          <p:cNvPr id="11" name="Slide Number Placeholder 5">
            <a:extLst>
              <a:ext uri="{FF2B5EF4-FFF2-40B4-BE49-F238E27FC236}">
                <a16:creationId xmlns:a16="http://schemas.microsoft.com/office/drawing/2014/main" id="{6571D3D2-59CB-1740-B295-1D603D08043D}"/>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38</a:t>
            </a:fld>
            <a:endParaRPr lang="en-US" dirty="0"/>
          </a:p>
        </p:txBody>
      </p:sp>
    </p:spTree>
    <p:extLst>
      <p:ext uri="{BB962C8B-B14F-4D97-AF65-F5344CB8AC3E}">
        <p14:creationId xmlns:p14="http://schemas.microsoft.com/office/powerpoint/2010/main" val="323957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63E2D02-773A-3145-A930-2C3862926920}"/>
              </a:ext>
            </a:extLst>
          </p:cNvPr>
          <p:cNvSpPr txBox="1"/>
          <p:nvPr/>
        </p:nvSpPr>
        <p:spPr>
          <a:xfrm>
            <a:off x="268437" y="648101"/>
            <a:ext cx="8519303" cy="584775"/>
          </a:xfrm>
          <a:prstGeom prst="rect">
            <a:avLst/>
          </a:prstGeom>
          <a:noFill/>
        </p:spPr>
        <p:txBody>
          <a:bodyPr wrap="square" rtlCol="0">
            <a:spAutoFit/>
          </a:bodyPr>
          <a:lstStyle/>
          <a:p>
            <a:r>
              <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rPr>
              <a:t>#2.1 </a:t>
            </a:r>
            <a:r>
              <a:rPr kumimoji="1" lang="zh-CN" altLang="en-US" sz="3200" dirty="0">
                <a:solidFill>
                  <a:prstClr val="black"/>
                </a:solidFill>
                <a:latin typeface="Calibri" panose="020F0502020204030204" pitchFamily="34" charset="0"/>
                <a:ea typeface="SimHei" panose="02010609060101010101" pitchFamily="49" charset="-122"/>
                <a:cs typeface="Calibri" panose="020F0502020204030204" pitchFamily="34" charset="0"/>
              </a:rPr>
              <a:t>数据冒险</a:t>
            </a:r>
            <a:endPar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24" name="TextBox 23">
            <a:extLst>
              <a:ext uri="{FF2B5EF4-FFF2-40B4-BE49-F238E27FC236}">
                <a16:creationId xmlns:a16="http://schemas.microsoft.com/office/drawing/2014/main" id="{CBF4E1A5-FBB8-B949-AC5D-EF904D3468BF}"/>
              </a:ext>
            </a:extLst>
          </p:cNvPr>
          <p:cNvSpPr txBox="1"/>
          <p:nvPr/>
        </p:nvSpPr>
        <p:spPr>
          <a:xfrm>
            <a:off x="268437" y="1232876"/>
            <a:ext cx="6818163" cy="460382"/>
          </a:xfrm>
          <a:prstGeom prst="rect">
            <a:avLst/>
          </a:prstGeom>
          <a:noFill/>
        </p:spPr>
        <p:txBody>
          <a:bodyPr wrap="square" rtlCol="0">
            <a:spAutoFit/>
          </a:bodyPr>
          <a:lstStyle/>
          <a:p>
            <a:pPr marL="285750" lvl="0"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大班作业：加载转发（</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load-forwarding</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p:txBody>
      </p:sp>
      <p:sp>
        <p:nvSpPr>
          <p:cNvPr id="11" name="Slide Number Placeholder 5">
            <a:extLst>
              <a:ext uri="{FF2B5EF4-FFF2-40B4-BE49-F238E27FC236}">
                <a16:creationId xmlns:a16="http://schemas.microsoft.com/office/drawing/2014/main" id="{6571D3D2-59CB-1740-B295-1D603D08043D}"/>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39</a:t>
            </a:fld>
            <a:endParaRPr lang="en-US" dirty="0"/>
          </a:p>
        </p:txBody>
      </p:sp>
      <p:pic>
        <p:nvPicPr>
          <p:cNvPr id="4" name="Picture 3">
            <a:extLst>
              <a:ext uri="{FF2B5EF4-FFF2-40B4-BE49-F238E27FC236}">
                <a16:creationId xmlns:a16="http://schemas.microsoft.com/office/drawing/2014/main" id="{E9F23F5D-D961-A84F-82F3-00D336601864}"/>
              </a:ext>
            </a:extLst>
          </p:cNvPr>
          <p:cNvPicPr>
            <a:picLocks noChangeAspect="1"/>
          </p:cNvPicPr>
          <p:nvPr/>
        </p:nvPicPr>
        <p:blipFill rotWithShape="1">
          <a:blip r:embed="rId3"/>
          <a:srcRect t="1" r="261" b="967"/>
          <a:stretch/>
        </p:blipFill>
        <p:spPr>
          <a:xfrm>
            <a:off x="369021" y="1892231"/>
            <a:ext cx="5337829" cy="2935802"/>
          </a:xfrm>
          <a:prstGeom prst="rect">
            <a:avLst/>
          </a:prstGeom>
        </p:spPr>
      </p:pic>
      <p:pic>
        <p:nvPicPr>
          <p:cNvPr id="7" name="Picture 6">
            <a:extLst>
              <a:ext uri="{FF2B5EF4-FFF2-40B4-BE49-F238E27FC236}">
                <a16:creationId xmlns:a16="http://schemas.microsoft.com/office/drawing/2014/main" id="{EACA51C5-72F5-BC42-B061-890F1CAAC294}"/>
              </a:ext>
            </a:extLst>
          </p:cNvPr>
          <p:cNvPicPr>
            <a:picLocks noChangeAspect="1"/>
          </p:cNvPicPr>
          <p:nvPr/>
        </p:nvPicPr>
        <p:blipFill rotWithShape="1">
          <a:blip r:embed="rId4"/>
          <a:srcRect t="1" r="1941" b="1599"/>
          <a:stretch/>
        </p:blipFill>
        <p:spPr>
          <a:xfrm>
            <a:off x="6196583" y="818205"/>
            <a:ext cx="5726980" cy="5083853"/>
          </a:xfrm>
          <a:prstGeom prst="rect">
            <a:avLst/>
          </a:prstGeom>
        </p:spPr>
      </p:pic>
      <p:cxnSp>
        <p:nvCxnSpPr>
          <p:cNvPr id="3" name="Straight Connector 2">
            <a:extLst>
              <a:ext uri="{FF2B5EF4-FFF2-40B4-BE49-F238E27FC236}">
                <a16:creationId xmlns:a16="http://schemas.microsoft.com/office/drawing/2014/main" id="{F6D5E8CA-35CF-4547-9CA0-2000B0CD294B}"/>
              </a:ext>
            </a:extLst>
          </p:cNvPr>
          <p:cNvCxnSpPr/>
          <p:nvPr/>
        </p:nvCxnSpPr>
        <p:spPr>
          <a:xfrm>
            <a:off x="5191432" y="3672349"/>
            <a:ext cx="427703"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BF1A78D-0DB1-4B4D-937C-85E1DCE7A0ED}"/>
              </a:ext>
            </a:extLst>
          </p:cNvPr>
          <p:cNvCxnSpPr>
            <a:cxnSpLocks/>
          </p:cNvCxnSpPr>
          <p:nvPr/>
        </p:nvCxnSpPr>
        <p:spPr>
          <a:xfrm>
            <a:off x="786581" y="3824749"/>
            <a:ext cx="1691148"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DCC37EE0-780A-A34F-8622-07AC5DD711A9}"/>
              </a:ext>
            </a:extLst>
          </p:cNvPr>
          <p:cNvCxnSpPr>
            <a:cxnSpLocks/>
          </p:cNvCxnSpPr>
          <p:nvPr/>
        </p:nvCxnSpPr>
        <p:spPr>
          <a:xfrm>
            <a:off x="1007807" y="4340943"/>
            <a:ext cx="4611328"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14BBA58-B6C3-344F-B33C-83CC2641E20E}"/>
              </a:ext>
            </a:extLst>
          </p:cNvPr>
          <p:cNvCxnSpPr>
            <a:cxnSpLocks/>
          </p:cNvCxnSpPr>
          <p:nvPr/>
        </p:nvCxnSpPr>
        <p:spPr>
          <a:xfrm>
            <a:off x="786581" y="4508091"/>
            <a:ext cx="4404851"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92679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2" name="TextBox 1">
            <a:extLst>
              <a:ext uri="{FF2B5EF4-FFF2-40B4-BE49-F238E27FC236}">
                <a16:creationId xmlns:a16="http://schemas.microsoft.com/office/drawing/2014/main" id="{BF932D73-D5E5-1046-90D2-6CF20323D767}"/>
              </a:ext>
            </a:extLst>
          </p:cNvPr>
          <p:cNvSpPr txBox="1"/>
          <p:nvPr/>
        </p:nvSpPr>
        <p:spPr>
          <a:xfrm>
            <a:off x="268437" y="1232876"/>
            <a:ext cx="10951498" cy="295337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Sequential</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Processor (SEQ)</a:t>
            </a: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指令执行的基本框架</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将基本框架映射到硬件</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Pipelined Processor (PIPE)</a:t>
            </a:r>
          </a:p>
          <a:p>
            <a:pPr marL="742950" lvl="1" indent="-285750">
              <a:lnSpc>
                <a:spcPct val="150000"/>
              </a:lnSpc>
              <a:buFont typeface="Wingdings" pitchFamily="2" charset="2"/>
              <a:buChar char="ü"/>
              <a:defRPr/>
            </a:pP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Pipeline</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的基本原理</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PIPE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的分析与</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实现</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PIPE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的优化</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27587435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63E2D02-773A-3145-A930-2C3862926920}"/>
              </a:ext>
            </a:extLst>
          </p:cNvPr>
          <p:cNvSpPr txBox="1"/>
          <p:nvPr/>
        </p:nvSpPr>
        <p:spPr>
          <a:xfrm>
            <a:off x="268437" y="648101"/>
            <a:ext cx="8519303" cy="584775"/>
          </a:xfrm>
          <a:prstGeom prst="rect">
            <a:avLst/>
          </a:prstGeom>
          <a:noFill/>
        </p:spPr>
        <p:txBody>
          <a:bodyPr wrap="square" rtlCol="0">
            <a:spAutoFit/>
          </a:bodyPr>
          <a:lstStyle/>
          <a:p>
            <a:r>
              <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rPr>
              <a:t>Aside: </a:t>
            </a:r>
            <a:r>
              <a:rPr kumimoji="1" lang="zh-CN" altLang="en-US" sz="3200" dirty="0">
                <a:solidFill>
                  <a:prstClr val="black"/>
                </a:solidFill>
                <a:latin typeface="Calibri" panose="020F0502020204030204" pitchFamily="34" charset="0"/>
                <a:ea typeface="SimHei" panose="02010609060101010101" pitchFamily="49" charset="-122"/>
                <a:cs typeface="Calibri" panose="020F0502020204030204" pitchFamily="34" charset="0"/>
              </a:rPr>
              <a:t>硬件如何产生</a:t>
            </a:r>
            <a:r>
              <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rPr>
              <a:t>bubble</a:t>
            </a:r>
            <a:r>
              <a:rPr kumimoji="1" lang="zh-CN" altLang="en-US" sz="3200" dirty="0">
                <a:solidFill>
                  <a:prstClr val="black"/>
                </a:solidFill>
                <a:latin typeface="Calibri" panose="020F0502020204030204" pitchFamily="34" charset="0"/>
                <a:ea typeface="SimHei" panose="02010609060101010101" pitchFamily="49" charset="-122"/>
                <a:cs typeface="Calibri" panose="020F0502020204030204" pitchFamily="34" charset="0"/>
              </a:rPr>
              <a:t>和</a:t>
            </a:r>
            <a:r>
              <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rPr>
              <a:t>stall</a:t>
            </a:r>
          </a:p>
        </p:txBody>
      </p:sp>
      <p:sp>
        <p:nvSpPr>
          <p:cNvPr id="3" name="TextBox 2">
            <a:extLst>
              <a:ext uri="{FF2B5EF4-FFF2-40B4-BE49-F238E27FC236}">
                <a16:creationId xmlns:a16="http://schemas.microsoft.com/office/drawing/2014/main" id="{3AC5E580-9EFC-5A4D-B1ED-BE6D7F588206}"/>
              </a:ext>
            </a:extLst>
          </p:cNvPr>
          <p:cNvSpPr txBox="1"/>
          <p:nvPr/>
        </p:nvSpPr>
        <p:spPr>
          <a:xfrm>
            <a:off x="268438" y="1232876"/>
            <a:ext cx="5244466" cy="212686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bubble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和</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stall</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的硬件行为</a:t>
            </a: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a:p>
            <a:pPr marL="800100" lvl="1" indent="-342900">
              <a:lnSpc>
                <a:spcPct val="150000"/>
              </a:lnSpc>
              <a:buFont typeface="Wingdings" pitchFamily="2" charset="2"/>
              <a:buChar char="ü"/>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stall</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下个时钟上升沿到来时</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维持现有状态不变，不更新状态</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bubble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下个时钟上升沿到来时</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无论输入是什么都输出</a:t>
            </a:r>
            <a:r>
              <a:rPr kumimoji="1" lang="en-US" altLang="zh-CN" dirty="0" err="1">
                <a:solidFill>
                  <a:prstClr val="black"/>
                </a:solidFill>
                <a:latin typeface="Courier New" panose="02070309020205020404" pitchFamily="49" charset="0"/>
                <a:ea typeface="SimHei" panose="02010609060101010101" pitchFamily="49" charset="-122"/>
                <a:cs typeface="Courier New" panose="02070309020205020404" pitchFamily="49" charset="0"/>
              </a:rPr>
              <a:t>nop</a:t>
            </a: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p:txBody>
      </p:sp>
      <p:sp>
        <p:nvSpPr>
          <p:cNvPr id="5" name="Slide Number Placeholder 5">
            <a:extLst>
              <a:ext uri="{FF2B5EF4-FFF2-40B4-BE49-F238E27FC236}">
                <a16:creationId xmlns:a16="http://schemas.microsoft.com/office/drawing/2014/main" id="{F9904E93-BC25-7D41-ACAA-28616D0C2D4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40</a:t>
            </a:fld>
            <a:endParaRPr lang="en-US" dirty="0"/>
          </a:p>
        </p:txBody>
      </p:sp>
      <p:pic>
        <p:nvPicPr>
          <p:cNvPr id="15" name="Picture 14">
            <a:extLst>
              <a:ext uri="{FF2B5EF4-FFF2-40B4-BE49-F238E27FC236}">
                <a16:creationId xmlns:a16="http://schemas.microsoft.com/office/drawing/2014/main" id="{2636D131-E7E7-E646-B58B-04461FC6A0E7}"/>
              </a:ext>
            </a:extLst>
          </p:cNvPr>
          <p:cNvPicPr>
            <a:picLocks noChangeAspect="1"/>
          </p:cNvPicPr>
          <p:nvPr/>
        </p:nvPicPr>
        <p:blipFill>
          <a:blip r:embed="rId3"/>
          <a:stretch>
            <a:fillRect/>
          </a:stretch>
        </p:blipFill>
        <p:spPr>
          <a:xfrm>
            <a:off x="5622314" y="1374237"/>
            <a:ext cx="5708295" cy="5483763"/>
          </a:xfrm>
          <a:prstGeom prst="rect">
            <a:avLst/>
          </a:prstGeom>
        </p:spPr>
      </p:pic>
    </p:spTree>
    <p:extLst>
      <p:ext uri="{BB962C8B-B14F-4D97-AF65-F5344CB8AC3E}">
        <p14:creationId xmlns:p14="http://schemas.microsoft.com/office/powerpoint/2010/main" val="2725821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63E2D02-773A-3145-A930-2C3862926920}"/>
              </a:ext>
            </a:extLst>
          </p:cNvPr>
          <p:cNvSpPr txBox="1"/>
          <p:nvPr/>
        </p:nvSpPr>
        <p:spPr>
          <a:xfrm>
            <a:off x="268437" y="648101"/>
            <a:ext cx="8519303" cy="584775"/>
          </a:xfrm>
          <a:prstGeom prst="rect">
            <a:avLst/>
          </a:prstGeom>
          <a:noFill/>
        </p:spPr>
        <p:txBody>
          <a:bodyPr wrap="square" rtlCol="0">
            <a:spAutoFit/>
          </a:bodyPr>
          <a:lstStyle/>
          <a:p>
            <a:r>
              <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rPr>
              <a:t>Aside: </a:t>
            </a:r>
            <a:r>
              <a:rPr kumimoji="1" lang="zh-CN" altLang="en-US" sz="3200" dirty="0">
                <a:solidFill>
                  <a:prstClr val="black"/>
                </a:solidFill>
                <a:latin typeface="Calibri" panose="020F0502020204030204" pitchFamily="34" charset="0"/>
                <a:ea typeface="SimHei" panose="02010609060101010101" pitchFamily="49" charset="-122"/>
                <a:cs typeface="Calibri" panose="020F0502020204030204" pitchFamily="34" charset="0"/>
              </a:rPr>
              <a:t>硬件如何产生</a:t>
            </a:r>
            <a:r>
              <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rPr>
              <a:t>bubble</a:t>
            </a:r>
            <a:r>
              <a:rPr kumimoji="1" lang="zh-CN" altLang="en-US" sz="3200" dirty="0">
                <a:solidFill>
                  <a:prstClr val="black"/>
                </a:solidFill>
                <a:latin typeface="Calibri" panose="020F0502020204030204" pitchFamily="34" charset="0"/>
                <a:ea typeface="SimHei" panose="02010609060101010101" pitchFamily="49" charset="-122"/>
                <a:cs typeface="Calibri" panose="020F0502020204030204" pitchFamily="34" charset="0"/>
              </a:rPr>
              <a:t>和</a:t>
            </a:r>
            <a:r>
              <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rPr>
              <a:t>stall</a:t>
            </a:r>
          </a:p>
        </p:txBody>
      </p:sp>
      <p:sp>
        <p:nvSpPr>
          <p:cNvPr id="3" name="TextBox 2">
            <a:extLst>
              <a:ext uri="{FF2B5EF4-FFF2-40B4-BE49-F238E27FC236}">
                <a16:creationId xmlns:a16="http://schemas.microsoft.com/office/drawing/2014/main" id="{3AC5E580-9EFC-5A4D-B1ED-BE6D7F588206}"/>
              </a:ext>
            </a:extLst>
          </p:cNvPr>
          <p:cNvSpPr txBox="1"/>
          <p:nvPr/>
        </p:nvSpPr>
        <p:spPr>
          <a:xfrm>
            <a:off x="268438" y="1232876"/>
            <a:ext cx="5217962" cy="5446363"/>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在流水线中</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控制逻辑</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负责产生</a:t>
            </a:r>
            <a:r>
              <a:rPr kumimoji="1" lang="en-US" altLang="zh-CN" sz="1800" dirty="0">
                <a:solidFill>
                  <a:prstClr val="black"/>
                </a:solidFill>
                <a:latin typeface="Calibri" panose="020F0502020204030204" pitchFamily="34" charset="0"/>
                <a:ea typeface="SimHei" panose="02010609060101010101" pitchFamily="49" charset="-122"/>
                <a:cs typeface="Calibri" panose="020F0502020204030204" pitchFamily="34" charset="0"/>
              </a:rPr>
              <a:t>bubble</a:t>
            </a:r>
            <a:r>
              <a:rPr kumimoji="1" lang="zh-CN" altLang="en-US" sz="1800" dirty="0">
                <a:solidFill>
                  <a:prstClr val="black"/>
                </a:solidFill>
                <a:latin typeface="Calibri" panose="020F0502020204030204" pitchFamily="34" charset="0"/>
                <a:ea typeface="SimHei" panose="02010609060101010101" pitchFamily="49" charset="-122"/>
                <a:cs typeface="Calibri" panose="020F0502020204030204" pitchFamily="34" charset="0"/>
              </a:rPr>
              <a:t>和</a:t>
            </a:r>
            <a:r>
              <a:rPr kumimoji="1" lang="en-US" altLang="zh-CN" sz="1800" dirty="0">
                <a:solidFill>
                  <a:prstClr val="black"/>
                </a:solidFill>
                <a:latin typeface="Calibri" panose="020F0502020204030204" pitchFamily="34" charset="0"/>
                <a:ea typeface="SimHei" panose="02010609060101010101" pitchFamily="49" charset="-122"/>
                <a:cs typeface="Calibri" panose="020F0502020204030204" pitchFamily="34" charset="0"/>
              </a:rPr>
              <a:t>stall</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本质是</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组合逻辑</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接收来自不同阶段的信号</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向</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流水线寄存器</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输出</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bubble/stall</a:t>
            </a:r>
          </a:p>
          <a:p>
            <a:pPr marL="285750" lvl="0"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例子：向流水线寄存器</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输出</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bubble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，同时向流水线寄存器</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F</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和</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输出</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stall</a:t>
            </a: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当前在</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Decode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的指令在</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下一周期</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被替换为</a:t>
            </a:r>
            <a:r>
              <a:rPr kumimoji="1" lang="en-US" altLang="zh-CN" dirty="0" err="1">
                <a:solidFill>
                  <a:prstClr val="black"/>
                </a:solidFill>
                <a:latin typeface="Courier New" panose="02070309020205020404" pitchFamily="49" charset="0"/>
                <a:ea typeface="SimHei" panose="02010609060101010101" pitchFamily="49" charset="-122"/>
                <a:cs typeface="Courier New" panose="02070309020205020404" pitchFamily="49" charset="0"/>
              </a:rPr>
              <a:t>nop</a:t>
            </a: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进入</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Execute</a:t>
            </a:r>
          </a:p>
          <a:p>
            <a:pPr marL="1200150" lvl="2" indent="-285750">
              <a:lnSpc>
                <a:spcPct val="150000"/>
              </a:lnSpc>
              <a:buFont typeface="Arial" panose="020B0604020202020204" pitchFamily="34" charset="0"/>
              <a:buChar char="•"/>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自身仍然在</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Decode</a:t>
            </a:r>
          </a:p>
          <a:p>
            <a:pPr marL="742950" lvl="1" indent="-285750">
              <a:lnSpc>
                <a:spcPct val="150000"/>
              </a:lnSpc>
              <a:buFont typeface="Wingdings" pitchFamily="2" charset="2"/>
              <a:buChar char="ü"/>
              <a:defRPr/>
            </a:pP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当前在</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Fetch</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的指令在</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下一周期</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仍然在</a:t>
            </a:r>
            <a:r>
              <a:rPr kumimoji="1" lang="en-US" altLang="zh-CN" dirty="0">
                <a:latin typeface="Calibri" panose="020F0502020204030204" pitchFamily="34" charset="0"/>
                <a:ea typeface="SimHei" panose="02010609060101010101" pitchFamily="49" charset="-122"/>
                <a:cs typeface="Calibri" panose="020F0502020204030204" pitchFamily="34" charset="0"/>
              </a:rPr>
              <a:t>Fetch</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其他细节</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不能向</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流水线寄存器</a:t>
            </a:r>
            <a:r>
              <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F</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输出</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bubble</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（一会看）</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sp>
        <p:nvSpPr>
          <p:cNvPr id="2" name="Rectangle 1">
            <a:extLst>
              <a:ext uri="{FF2B5EF4-FFF2-40B4-BE49-F238E27FC236}">
                <a16:creationId xmlns:a16="http://schemas.microsoft.com/office/drawing/2014/main" id="{59EA95A4-16E9-C948-89C0-41F07C9F8E67}"/>
              </a:ext>
            </a:extLst>
          </p:cNvPr>
          <p:cNvSpPr/>
          <p:nvPr/>
        </p:nvSpPr>
        <p:spPr>
          <a:xfrm>
            <a:off x="8252710" y="5584062"/>
            <a:ext cx="3670852" cy="4584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ysClr val="windowText" lastClr="000000"/>
                </a:solidFill>
              </a:rPr>
              <a:t>F</a:t>
            </a:r>
            <a:endParaRPr kumimoji="1" lang="zh-CN" altLang="en-US" dirty="0">
              <a:solidFill>
                <a:sysClr val="windowText" lastClr="000000"/>
              </a:solidFill>
            </a:endParaRPr>
          </a:p>
        </p:txBody>
      </p:sp>
      <p:sp>
        <p:nvSpPr>
          <p:cNvPr id="5" name="Slide Number Placeholder 5">
            <a:extLst>
              <a:ext uri="{FF2B5EF4-FFF2-40B4-BE49-F238E27FC236}">
                <a16:creationId xmlns:a16="http://schemas.microsoft.com/office/drawing/2014/main" id="{F9904E93-BC25-7D41-ACAA-28616D0C2D4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41</a:t>
            </a:fld>
            <a:endParaRPr lang="en-US" dirty="0"/>
          </a:p>
        </p:txBody>
      </p:sp>
      <p:sp>
        <p:nvSpPr>
          <p:cNvPr id="6" name="Rectangle 5">
            <a:extLst>
              <a:ext uri="{FF2B5EF4-FFF2-40B4-BE49-F238E27FC236}">
                <a16:creationId xmlns:a16="http://schemas.microsoft.com/office/drawing/2014/main" id="{945359E2-6051-9B4C-8C1C-7B1F6C33619E}"/>
              </a:ext>
            </a:extLst>
          </p:cNvPr>
          <p:cNvSpPr/>
          <p:nvPr/>
        </p:nvSpPr>
        <p:spPr>
          <a:xfrm>
            <a:off x="8252710" y="4490758"/>
            <a:ext cx="3670852" cy="4584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ysClr val="windowText" lastClr="000000"/>
                </a:solidFill>
              </a:rPr>
              <a:t>D</a:t>
            </a:r>
            <a:endParaRPr kumimoji="1" lang="zh-CN" altLang="en-US" dirty="0">
              <a:solidFill>
                <a:sysClr val="windowText" lastClr="000000"/>
              </a:solidFill>
            </a:endParaRPr>
          </a:p>
        </p:txBody>
      </p:sp>
      <p:sp>
        <p:nvSpPr>
          <p:cNvPr id="7" name="Rectangle 6">
            <a:extLst>
              <a:ext uri="{FF2B5EF4-FFF2-40B4-BE49-F238E27FC236}">
                <a16:creationId xmlns:a16="http://schemas.microsoft.com/office/drawing/2014/main" id="{FF29E1FC-9A9F-B14F-95CB-2E91C6AF61E0}"/>
              </a:ext>
            </a:extLst>
          </p:cNvPr>
          <p:cNvSpPr/>
          <p:nvPr/>
        </p:nvSpPr>
        <p:spPr>
          <a:xfrm>
            <a:off x="8252710" y="3397454"/>
            <a:ext cx="3670852" cy="4584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ysClr val="windowText" lastClr="000000"/>
                </a:solidFill>
              </a:rPr>
              <a:t>E</a:t>
            </a:r>
            <a:endParaRPr kumimoji="1" lang="zh-CN" altLang="en-US" dirty="0">
              <a:solidFill>
                <a:sysClr val="windowText" lastClr="000000"/>
              </a:solidFill>
            </a:endParaRPr>
          </a:p>
        </p:txBody>
      </p:sp>
      <p:sp>
        <p:nvSpPr>
          <p:cNvPr id="8" name="Rectangle 7">
            <a:extLst>
              <a:ext uri="{FF2B5EF4-FFF2-40B4-BE49-F238E27FC236}">
                <a16:creationId xmlns:a16="http://schemas.microsoft.com/office/drawing/2014/main" id="{E7F1919E-D3CC-8946-AAFF-96B1FEFF5E6E}"/>
              </a:ext>
            </a:extLst>
          </p:cNvPr>
          <p:cNvSpPr/>
          <p:nvPr/>
        </p:nvSpPr>
        <p:spPr>
          <a:xfrm>
            <a:off x="8252710" y="2304150"/>
            <a:ext cx="3670852" cy="4584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ysClr val="windowText" lastClr="000000"/>
                </a:solidFill>
              </a:rPr>
              <a:t>M</a:t>
            </a:r>
            <a:endParaRPr kumimoji="1" lang="zh-CN" altLang="en-US" dirty="0">
              <a:solidFill>
                <a:sysClr val="windowText" lastClr="000000"/>
              </a:solidFill>
            </a:endParaRPr>
          </a:p>
        </p:txBody>
      </p:sp>
      <p:sp>
        <p:nvSpPr>
          <p:cNvPr id="9" name="Rectangle 8">
            <a:extLst>
              <a:ext uri="{FF2B5EF4-FFF2-40B4-BE49-F238E27FC236}">
                <a16:creationId xmlns:a16="http://schemas.microsoft.com/office/drawing/2014/main" id="{F1EAC1E9-DBB2-0C44-8905-4310D8A4C1F3}"/>
              </a:ext>
            </a:extLst>
          </p:cNvPr>
          <p:cNvSpPr/>
          <p:nvPr/>
        </p:nvSpPr>
        <p:spPr>
          <a:xfrm>
            <a:off x="8252710" y="1210846"/>
            <a:ext cx="3670852" cy="4584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ysClr val="windowText" lastClr="000000"/>
                </a:solidFill>
              </a:rPr>
              <a:t>W</a:t>
            </a:r>
            <a:endParaRPr kumimoji="1" lang="zh-CN" altLang="en-US" dirty="0">
              <a:solidFill>
                <a:sysClr val="windowText" lastClr="000000"/>
              </a:solidFill>
            </a:endParaRPr>
          </a:p>
        </p:txBody>
      </p:sp>
      <p:sp>
        <p:nvSpPr>
          <p:cNvPr id="4" name="TextBox 3">
            <a:extLst>
              <a:ext uri="{FF2B5EF4-FFF2-40B4-BE49-F238E27FC236}">
                <a16:creationId xmlns:a16="http://schemas.microsoft.com/office/drawing/2014/main" id="{1A142060-EF0F-4B4B-82DB-741870A2FFC6}"/>
              </a:ext>
            </a:extLst>
          </p:cNvPr>
          <p:cNvSpPr txBox="1"/>
          <p:nvPr/>
        </p:nvSpPr>
        <p:spPr>
          <a:xfrm>
            <a:off x="9099499" y="5081971"/>
            <a:ext cx="1977273" cy="369332"/>
          </a:xfrm>
          <a:prstGeom prst="rect">
            <a:avLst/>
          </a:prstGeom>
          <a:noFill/>
        </p:spPr>
        <p:txBody>
          <a:bodyPr wrap="none" rtlCol="0">
            <a:spAutoFit/>
          </a:bodyPr>
          <a:lstStyle/>
          <a:p>
            <a:pPr algn="ctr"/>
            <a:r>
              <a:rPr kumimoji="1" lang="en-US" altLang="zh-CN" dirty="0"/>
              <a:t>Fetch Computation</a:t>
            </a:r>
            <a:endParaRPr kumimoji="1" lang="zh-CN" altLang="en-US" dirty="0"/>
          </a:p>
        </p:txBody>
      </p:sp>
      <p:sp>
        <p:nvSpPr>
          <p:cNvPr id="11" name="TextBox 10">
            <a:extLst>
              <a:ext uri="{FF2B5EF4-FFF2-40B4-BE49-F238E27FC236}">
                <a16:creationId xmlns:a16="http://schemas.microsoft.com/office/drawing/2014/main" id="{68C203A6-521B-CF45-9D78-A05C84AA73FF}"/>
              </a:ext>
            </a:extLst>
          </p:cNvPr>
          <p:cNvSpPr txBox="1"/>
          <p:nvPr/>
        </p:nvSpPr>
        <p:spPr>
          <a:xfrm>
            <a:off x="8998158" y="3988667"/>
            <a:ext cx="2179956" cy="369332"/>
          </a:xfrm>
          <a:prstGeom prst="rect">
            <a:avLst/>
          </a:prstGeom>
          <a:noFill/>
        </p:spPr>
        <p:txBody>
          <a:bodyPr wrap="none" rtlCol="0">
            <a:spAutoFit/>
          </a:bodyPr>
          <a:lstStyle/>
          <a:p>
            <a:pPr algn="ctr"/>
            <a:r>
              <a:rPr kumimoji="1" lang="en-US" altLang="zh-CN" dirty="0"/>
              <a:t>Decode Computation</a:t>
            </a:r>
            <a:endParaRPr kumimoji="1" lang="zh-CN" altLang="en-US" dirty="0"/>
          </a:p>
        </p:txBody>
      </p:sp>
      <p:sp>
        <p:nvSpPr>
          <p:cNvPr id="12" name="TextBox 11">
            <a:extLst>
              <a:ext uri="{FF2B5EF4-FFF2-40B4-BE49-F238E27FC236}">
                <a16:creationId xmlns:a16="http://schemas.microsoft.com/office/drawing/2014/main" id="{F7BC37CE-63FC-E64D-A7ED-0C138E565DCD}"/>
              </a:ext>
            </a:extLst>
          </p:cNvPr>
          <p:cNvSpPr txBox="1"/>
          <p:nvPr/>
        </p:nvSpPr>
        <p:spPr>
          <a:xfrm>
            <a:off x="8989472" y="2897308"/>
            <a:ext cx="2197333" cy="369332"/>
          </a:xfrm>
          <a:prstGeom prst="rect">
            <a:avLst/>
          </a:prstGeom>
          <a:noFill/>
        </p:spPr>
        <p:txBody>
          <a:bodyPr wrap="none" rtlCol="0">
            <a:spAutoFit/>
          </a:bodyPr>
          <a:lstStyle/>
          <a:p>
            <a:pPr algn="ctr"/>
            <a:r>
              <a:rPr kumimoji="1" lang="en-US" altLang="zh-CN" dirty="0"/>
              <a:t>Execute Computation</a:t>
            </a:r>
            <a:endParaRPr kumimoji="1" lang="zh-CN" altLang="en-US" dirty="0"/>
          </a:p>
        </p:txBody>
      </p:sp>
      <p:sp>
        <p:nvSpPr>
          <p:cNvPr id="13" name="TextBox 12">
            <a:extLst>
              <a:ext uri="{FF2B5EF4-FFF2-40B4-BE49-F238E27FC236}">
                <a16:creationId xmlns:a16="http://schemas.microsoft.com/office/drawing/2014/main" id="{A0A31326-DCEE-694C-BAE0-5A2D3DC22788}"/>
              </a:ext>
            </a:extLst>
          </p:cNvPr>
          <p:cNvSpPr txBox="1"/>
          <p:nvPr/>
        </p:nvSpPr>
        <p:spPr>
          <a:xfrm>
            <a:off x="8943850" y="1800115"/>
            <a:ext cx="2271199" cy="369332"/>
          </a:xfrm>
          <a:prstGeom prst="rect">
            <a:avLst/>
          </a:prstGeom>
          <a:noFill/>
        </p:spPr>
        <p:txBody>
          <a:bodyPr wrap="none" rtlCol="0">
            <a:spAutoFit/>
          </a:bodyPr>
          <a:lstStyle/>
          <a:p>
            <a:pPr algn="ctr"/>
            <a:r>
              <a:rPr kumimoji="1" lang="en-US" altLang="zh-CN" dirty="0"/>
              <a:t>Memory Computation</a:t>
            </a:r>
            <a:endParaRPr kumimoji="1" lang="zh-CN" altLang="en-US" dirty="0"/>
          </a:p>
        </p:txBody>
      </p:sp>
      <p:sp>
        <p:nvSpPr>
          <p:cNvPr id="14" name="TextBox 13">
            <a:extLst>
              <a:ext uri="{FF2B5EF4-FFF2-40B4-BE49-F238E27FC236}">
                <a16:creationId xmlns:a16="http://schemas.microsoft.com/office/drawing/2014/main" id="{DD6B37DD-E9AA-0444-A800-E9FF41CCDD66}"/>
              </a:ext>
            </a:extLst>
          </p:cNvPr>
          <p:cNvSpPr txBox="1"/>
          <p:nvPr/>
        </p:nvSpPr>
        <p:spPr>
          <a:xfrm>
            <a:off x="8876778" y="648101"/>
            <a:ext cx="2422716" cy="369332"/>
          </a:xfrm>
          <a:prstGeom prst="rect">
            <a:avLst/>
          </a:prstGeom>
          <a:noFill/>
        </p:spPr>
        <p:txBody>
          <a:bodyPr wrap="none" rtlCol="0">
            <a:spAutoFit/>
          </a:bodyPr>
          <a:lstStyle/>
          <a:p>
            <a:pPr algn="ctr"/>
            <a:r>
              <a:rPr kumimoji="1" lang="en-US" altLang="zh-CN" dirty="0"/>
              <a:t>Writeback Computation</a:t>
            </a:r>
            <a:endParaRPr kumimoji="1" lang="zh-CN" altLang="en-US" dirty="0"/>
          </a:p>
        </p:txBody>
      </p:sp>
      <p:sp>
        <p:nvSpPr>
          <p:cNvPr id="10" name="Rounded Rectangle 9">
            <a:extLst>
              <a:ext uri="{FF2B5EF4-FFF2-40B4-BE49-F238E27FC236}">
                <a16:creationId xmlns:a16="http://schemas.microsoft.com/office/drawing/2014/main" id="{3A893870-4BAF-6B4C-9B38-586FE7D90503}"/>
              </a:ext>
            </a:extLst>
          </p:cNvPr>
          <p:cNvSpPr/>
          <p:nvPr/>
        </p:nvSpPr>
        <p:spPr>
          <a:xfrm>
            <a:off x="6532638" y="758296"/>
            <a:ext cx="795131" cy="5394416"/>
          </a:xfrm>
          <a:prstGeom prst="round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kumimoji="1" lang="en-US" altLang="zh-CN" dirty="0">
                <a:solidFill>
                  <a:sysClr val="windowText" lastClr="000000"/>
                </a:solidFill>
              </a:rPr>
              <a:t>Control Logic</a:t>
            </a:r>
            <a:endParaRPr kumimoji="1" lang="zh-CN" altLang="en-US" dirty="0">
              <a:solidFill>
                <a:sysClr val="windowText" lastClr="000000"/>
              </a:solidFill>
            </a:endParaRPr>
          </a:p>
        </p:txBody>
      </p:sp>
      <p:cxnSp>
        <p:nvCxnSpPr>
          <p:cNvPr id="16" name="Straight Arrow Connector 15">
            <a:extLst>
              <a:ext uri="{FF2B5EF4-FFF2-40B4-BE49-F238E27FC236}">
                <a16:creationId xmlns:a16="http://schemas.microsoft.com/office/drawing/2014/main" id="{94F140A2-3D4E-654F-B258-0B223C292EC4}"/>
              </a:ext>
            </a:extLst>
          </p:cNvPr>
          <p:cNvCxnSpPr>
            <a:endCxn id="9" idx="1"/>
          </p:cNvCxnSpPr>
          <p:nvPr/>
        </p:nvCxnSpPr>
        <p:spPr>
          <a:xfrm>
            <a:off x="7327769" y="1440073"/>
            <a:ext cx="924941"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853C56B6-F2D9-4F4A-AE75-D44AEA896A06}"/>
              </a:ext>
            </a:extLst>
          </p:cNvPr>
          <p:cNvCxnSpPr/>
          <p:nvPr/>
        </p:nvCxnSpPr>
        <p:spPr>
          <a:xfrm>
            <a:off x="7327769" y="2533377"/>
            <a:ext cx="924941"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66FF0E67-1280-F447-AB73-2C4511522624}"/>
              </a:ext>
            </a:extLst>
          </p:cNvPr>
          <p:cNvCxnSpPr/>
          <p:nvPr/>
        </p:nvCxnSpPr>
        <p:spPr>
          <a:xfrm>
            <a:off x="7327769" y="3626680"/>
            <a:ext cx="924941"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73C204D2-BB38-1745-BE64-F71CC0FFF6B3}"/>
              </a:ext>
            </a:extLst>
          </p:cNvPr>
          <p:cNvCxnSpPr/>
          <p:nvPr/>
        </p:nvCxnSpPr>
        <p:spPr>
          <a:xfrm>
            <a:off x="7327769" y="4719983"/>
            <a:ext cx="924941"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C22F909F-3CBA-924E-BE92-081AECB01212}"/>
              </a:ext>
            </a:extLst>
          </p:cNvPr>
          <p:cNvCxnSpPr/>
          <p:nvPr/>
        </p:nvCxnSpPr>
        <p:spPr>
          <a:xfrm>
            <a:off x="7327769" y="5813286"/>
            <a:ext cx="924941"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8376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42</a:t>
            </a:fld>
            <a:endParaRPr lang="en-US" dirty="0"/>
          </a:p>
        </p:txBody>
      </p:sp>
      <p:sp>
        <p:nvSpPr>
          <p:cNvPr id="39" name="TextBox 38">
            <a:extLst>
              <a:ext uri="{FF2B5EF4-FFF2-40B4-BE49-F238E27FC236}">
                <a16:creationId xmlns:a16="http://schemas.microsoft.com/office/drawing/2014/main" id="{024AE8D3-F6A6-8744-9588-0880D2006515}"/>
              </a:ext>
            </a:extLst>
          </p:cNvPr>
          <p:cNvSpPr txBox="1"/>
          <p:nvPr/>
        </p:nvSpPr>
        <p:spPr>
          <a:xfrm>
            <a:off x="268437" y="648101"/>
            <a:ext cx="8519303"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#2.2</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：控制冒险</a:t>
            </a:r>
            <a:endPar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35" name="TextBox 34">
            <a:extLst>
              <a:ext uri="{FF2B5EF4-FFF2-40B4-BE49-F238E27FC236}">
                <a16:creationId xmlns:a16="http://schemas.microsoft.com/office/drawing/2014/main" id="{C4B135D4-7A2B-B644-901E-84B9831C9C4A}"/>
              </a:ext>
            </a:extLst>
          </p:cNvPr>
          <p:cNvSpPr txBox="1"/>
          <p:nvPr/>
        </p:nvSpPr>
        <p:spPr>
          <a:xfrm>
            <a:off x="268437" y="1232876"/>
            <a:ext cx="7921406" cy="4615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原因：下一条指令的地址没法在</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Fetch</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阶段就确定下来</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err="1">
                <a:solidFill>
                  <a:prstClr val="black"/>
                </a:solidFill>
                <a:latin typeface="Courier New" panose="02070309020205020404" pitchFamily="49" charset="0"/>
                <a:ea typeface="SimHei" panose="02010609060101010101" pitchFamily="49" charset="-122"/>
                <a:cs typeface="Courier New" panose="02070309020205020404" pitchFamily="49" charset="0"/>
              </a:rPr>
              <a:t>jXX</a:t>
            </a: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Execute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阶段才能确定</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rPr>
              <a:t>ret</a:t>
            </a:r>
            <a:r>
              <a:rPr kumimoji="1" lang="zh-CN" altLang="en-US" dirty="0">
                <a:solidFill>
                  <a:prstClr val="black"/>
                </a:solidFill>
                <a:latin typeface="SimHei" panose="02010609060101010101" pitchFamily="49" charset="-122"/>
                <a:ea typeface="SimHei" panose="02010609060101010101" pitchFamily="49" charset="-122"/>
                <a:cs typeface="Courier New" panose="02070309020205020404" pitchFamily="49" charset="0"/>
              </a:rPr>
              <a:t>：</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Memory</a:t>
            </a:r>
            <a:r>
              <a:rPr kumimoji="1" lang="zh-CN" altLang="en-US" dirty="0">
                <a:solidFill>
                  <a:prstClr val="black"/>
                </a:solidFill>
                <a:latin typeface="SimHei" panose="02010609060101010101" pitchFamily="49" charset="-122"/>
                <a:ea typeface="SimHei" panose="02010609060101010101" pitchFamily="49" charset="-122"/>
                <a:cs typeface="Courier New" panose="02070309020205020404" pitchFamily="49" charset="0"/>
              </a:rPr>
              <a:t>阶段才能确定</a:t>
            </a:r>
            <a:endParaRPr kumimoji="1" lang="en-US" altLang="zh-CN" dirty="0">
              <a:solidFill>
                <a:prstClr val="black"/>
              </a:solidFill>
              <a:latin typeface="SimHei" panose="02010609060101010101" pitchFamily="49" charset="-122"/>
              <a:ea typeface="SimHei" panose="02010609060101010101" pitchFamily="49" charset="-122"/>
              <a:cs typeface="Courier New" panose="02070309020205020404" pitchFamily="49" charset="0"/>
            </a:endParaRPr>
          </a:p>
          <a:p>
            <a:pPr marL="285750" indent="-285750">
              <a:lnSpc>
                <a:spcPct val="150000"/>
              </a:lnSpc>
              <a:buFont typeface="Arial" panose="020B0604020202020204" pitchFamily="34" charset="0"/>
              <a:buChar char="•"/>
            </a:pPr>
            <a:r>
              <a:rPr kumimoji="1" lang="en-US" altLang="zh-CN" dirty="0" err="1">
                <a:solidFill>
                  <a:prstClr val="black"/>
                </a:solidFill>
                <a:latin typeface="Courier New" panose="02070309020205020404" pitchFamily="49" charset="0"/>
                <a:ea typeface="SimHei" panose="02010609060101010101" pitchFamily="49" charset="-122"/>
                <a:cs typeface="Courier New" panose="02070309020205020404" pitchFamily="49" charset="0"/>
              </a:rPr>
              <a:t>jXX</a:t>
            </a: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a:t>
            </a:r>
            <a:r>
              <a:rPr kumimoji="1" lang="zh-CN" altLang="en-US" dirty="0">
                <a:solidFill>
                  <a:prstClr val="black"/>
                </a:solidFill>
                <a:latin typeface="SimHei" panose="02010609060101010101" pitchFamily="49" charset="-122"/>
                <a:ea typeface="SimHei" panose="02010609060101010101" pitchFamily="49" charset="-122"/>
                <a:cs typeface="Courier New" panose="02070309020205020404" pitchFamily="49" charset="0"/>
              </a:rPr>
              <a:t>可以预测下一条指令的</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地址</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i="1" dirty="0">
                <a:solidFill>
                  <a:srgbClr val="FF0000"/>
                </a:solidFill>
                <a:latin typeface="Calibri" panose="020F0502020204030204" pitchFamily="34" charset="0"/>
                <a:ea typeface="SimHei" panose="02010609060101010101" pitchFamily="49" charset="-122"/>
                <a:cs typeface="Calibri" panose="020F0502020204030204" pitchFamily="34" charset="0"/>
              </a:rPr>
              <a:t>always</a:t>
            </a:r>
            <a:r>
              <a:rPr kumimoji="1" lang="zh-CN" altLang="en-US" i="1" dirty="0">
                <a:solidFill>
                  <a:srgbClr val="FF0000"/>
                </a:solidFill>
                <a:latin typeface="Calibri" panose="020F0502020204030204" pitchFamily="34" charset="0"/>
                <a:ea typeface="SimHei" panose="02010609060101010101" pitchFamily="49" charset="-122"/>
                <a:cs typeface="Calibri" panose="020F0502020204030204" pitchFamily="34" charset="0"/>
              </a:rPr>
              <a:t> </a:t>
            </a:r>
            <a:r>
              <a:rPr kumimoji="1" lang="en-US" altLang="zh-CN" i="1" dirty="0">
                <a:solidFill>
                  <a:srgbClr val="FF0000"/>
                </a:solidFill>
                <a:latin typeface="Calibri" panose="020F0502020204030204" pitchFamily="34" charset="0"/>
                <a:ea typeface="SimHei" panose="02010609060101010101" pitchFamily="49" charset="-122"/>
                <a:cs typeface="Calibri" panose="020F0502020204030204" pitchFamily="34" charset="0"/>
              </a:rPr>
              <a:t>taken</a:t>
            </a: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预测对了：在</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Fetch</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阶段就确定了下一条指令的地址</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预测错了，必须等到</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Execute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阶段才能确定：需要插入</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bubble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把本来不应该执行的指令替换成</a:t>
            </a:r>
            <a:r>
              <a:rPr kumimoji="1" lang="en-US" altLang="zh-CN" dirty="0" err="1">
                <a:solidFill>
                  <a:prstClr val="black"/>
                </a:solidFill>
                <a:latin typeface="Courier New" panose="02070309020205020404" pitchFamily="49" charset="0"/>
                <a:ea typeface="SimHei" panose="02010609060101010101" pitchFamily="49" charset="-122"/>
                <a:cs typeface="Courier New" panose="02070309020205020404" pitchFamily="49" charset="0"/>
              </a:rPr>
              <a:t>nop</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，取消后续的执行</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en-US" altLang="zh-CN" b="0" i="0" u="none" strike="noStrike" kern="1200" cap="none" spc="0" normalizeH="0" baseline="0" noProof="0" dirty="0">
                <a:ln>
                  <a:noFill/>
                </a:ln>
                <a:solidFill>
                  <a:prstClr val="black"/>
                </a:solidFill>
                <a:effectLst/>
                <a:uLnTx/>
                <a:uFillTx/>
                <a:latin typeface="Courier New" panose="02070309020205020404" pitchFamily="49" charset="0"/>
                <a:ea typeface="SimHei" panose="02010609060101010101" pitchFamily="49" charset="-122"/>
                <a:cs typeface="Courier New" panose="02070309020205020404" pitchFamily="49" charset="0"/>
              </a:rPr>
              <a:t>ret</a:t>
            </a:r>
            <a:r>
              <a:rPr kumimoji="1" lang="zh-CN" altLang="en-US" b="0" i="0" u="none" strike="noStrike" kern="1200" cap="none" spc="0" normalizeH="0" baseline="0" noProof="0" dirty="0">
                <a:ln>
                  <a:noFill/>
                </a:ln>
                <a:solidFill>
                  <a:prstClr val="black"/>
                </a:solidFill>
                <a:effectLst/>
                <a:uLnTx/>
                <a:uFillTx/>
                <a:latin typeface="Courier New" panose="02070309020205020404" pitchFamily="49" charset="0"/>
                <a:ea typeface="SimHei" panose="02010609060101010101" pitchFamily="49" charset="-122"/>
                <a:cs typeface="Courier New" panose="02070309020205020404" pitchFamily="49" charset="0"/>
              </a:rPr>
              <a:t>：没法预测，因为返回地址理论上可以是任意的</a:t>
            </a:r>
            <a:endParaRPr kumimoji="1" lang="en-US" altLang="zh-CN" b="0" i="0" u="none" strike="noStrike" kern="1200" cap="none" spc="0" normalizeH="0" baseline="0" noProof="0" dirty="0">
              <a:ln>
                <a:noFill/>
              </a:ln>
              <a:solidFill>
                <a:prstClr val="black"/>
              </a:solidFill>
              <a:effectLst/>
              <a:uLnTx/>
              <a:uFillTx/>
              <a:latin typeface="Courier New" panose="02070309020205020404" pitchFamily="49" charset="0"/>
              <a:ea typeface="SimHei" panose="02010609060101010101" pitchFamily="49" charset="-122"/>
              <a:cs typeface="Courier New" panose="02070309020205020404" pitchFamily="49" charset="0"/>
            </a:endParaRPr>
          </a:p>
          <a:p>
            <a:pPr marL="742950" lvl="1" indent="-285750">
              <a:lnSpc>
                <a:spcPct val="150000"/>
              </a:lnSpc>
              <a:buFont typeface="Wingdings" pitchFamily="2" charset="2"/>
              <a:buChar char="ü"/>
            </a:pP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只能采用最原始的方法：等待，直到得到返回地址</a:t>
            </a: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a:p>
            <a:pPr marL="742950" lvl="1" indent="-285750">
              <a:lnSpc>
                <a:spcPct val="150000"/>
              </a:lnSpc>
              <a:buFont typeface="Wingdings" pitchFamily="2" charset="2"/>
              <a:buChar char="ü"/>
            </a:pP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实际上也可以用</a:t>
            </a:r>
            <a:r>
              <a:rPr kumimoji="1" lang="zh-CN" altLang="en-US" dirty="0">
                <a:solidFill>
                  <a:schemeClr val="accent1"/>
                </a:solidFill>
                <a:latin typeface="Courier New" panose="02070309020205020404" pitchFamily="49" charset="0"/>
                <a:ea typeface="SimHei" panose="02010609060101010101" pitchFamily="49" charset="-122"/>
                <a:cs typeface="Courier New" panose="02070309020205020404" pitchFamily="49" charset="0"/>
              </a:rPr>
              <a:t>硬件栈</a:t>
            </a: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记录返回地址</a:t>
            </a:r>
            <a:endPar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4963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43</a:t>
            </a:fld>
            <a:endParaRPr lang="en-US" dirty="0"/>
          </a:p>
        </p:txBody>
      </p:sp>
      <p:sp>
        <p:nvSpPr>
          <p:cNvPr id="39" name="TextBox 38">
            <a:extLst>
              <a:ext uri="{FF2B5EF4-FFF2-40B4-BE49-F238E27FC236}">
                <a16:creationId xmlns:a16="http://schemas.microsoft.com/office/drawing/2014/main" id="{024AE8D3-F6A6-8744-9588-0880D2006515}"/>
              </a:ext>
            </a:extLst>
          </p:cNvPr>
          <p:cNvSpPr txBox="1"/>
          <p:nvPr/>
        </p:nvSpPr>
        <p:spPr>
          <a:xfrm>
            <a:off x="268437" y="648101"/>
            <a:ext cx="8519303"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#2.2</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：控制冒险</a:t>
            </a:r>
            <a:endPar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pic>
        <p:nvPicPr>
          <p:cNvPr id="5" name="Picture 4">
            <a:extLst>
              <a:ext uri="{FF2B5EF4-FFF2-40B4-BE49-F238E27FC236}">
                <a16:creationId xmlns:a16="http://schemas.microsoft.com/office/drawing/2014/main" id="{6AB7A088-4CC8-6C4A-A030-430C3336EFED}"/>
              </a:ext>
            </a:extLst>
          </p:cNvPr>
          <p:cNvPicPr>
            <a:picLocks noChangeAspect="1"/>
          </p:cNvPicPr>
          <p:nvPr/>
        </p:nvPicPr>
        <p:blipFill>
          <a:blip r:embed="rId2"/>
          <a:stretch>
            <a:fillRect/>
          </a:stretch>
        </p:blipFill>
        <p:spPr>
          <a:xfrm>
            <a:off x="523195" y="1724193"/>
            <a:ext cx="4472875" cy="2034392"/>
          </a:xfrm>
          <a:prstGeom prst="rect">
            <a:avLst/>
          </a:prstGeom>
        </p:spPr>
      </p:pic>
      <p:sp>
        <p:nvSpPr>
          <p:cNvPr id="11" name="TextBox 10">
            <a:extLst>
              <a:ext uri="{FF2B5EF4-FFF2-40B4-BE49-F238E27FC236}">
                <a16:creationId xmlns:a16="http://schemas.microsoft.com/office/drawing/2014/main" id="{75B15EDD-1514-594B-98B0-D6B3AFCE5B55}"/>
              </a:ext>
            </a:extLst>
          </p:cNvPr>
          <p:cNvSpPr txBox="1"/>
          <p:nvPr/>
        </p:nvSpPr>
        <p:spPr>
          <a:xfrm>
            <a:off x="268437" y="1284863"/>
            <a:ext cx="9708076" cy="3381695"/>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例子：</a:t>
            </a:r>
            <a:r>
              <a:rPr kumimoji="1" lang="en-US" altLang="zh-CN" dirty="0" err="1">
                <a:solidFill>
                  <a:prstClr val="black"/>
                </a:solidFill>
                <a:latin typeface="Courier New" panose="02070309020205020404" pitchFamily="49" charset="0"/>
                <a:ea typeface="SimHei" panose="02010609060101010101" pitchFamily="49" charset="-122"/>
                <a:cs typeface="Courier New" panose="02070309020205020404" pitchFamily="49" charset="0"/>
              </a:rPr>
              <a:t>jXX</a:t>
            </a: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分支预测错误</a:t>
            </a:r>
            <a:r>
              <a:rPr kumimoji="1" lang="zh-CN" altLang="en-US" dirty="0">
                <a:solidFill>
                  <a:schemeClr val="accent1"/>
                </a:solidFill>
                <a:latin typeface="Courier New" panose="02070309020205020404" pitchFamily="49" charset="0"/>
                <a:ea typeface="SimHei" panose="02010609060101010101" pitchFamily="49" charset="-122"/>
                <a:cs typeface="Courier New" panose="02070309020205020404" pitchFamily="49" charset="0"/>
              </a:rPr>
              <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研讨题</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11.2.7</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：解读转移预测错误的场景和解决方案</a:t>
            </a:r>
            <a:r>
              <a:rPr kumimoji="1" lang="zh-CN" altLang="en-US" dirty="0">
                <a:solidFill>
                  <a:schemeClr val="accent1"/>
                </a:solidFill>
                <a:latin typeface="Courier New" panose="02070309020205020404" pitchFamily="49" charset="0"/>
                <a:ea typeface="SimHei" panose="02010609060101010101" pitchFamily="49" charset="-122"/>
                <a:cs typeface="Courier New" panose="02070309020205020404" pitchFamily="49" charset="0"/>
              </a:rPr>
              <a:t>）</a:t>
            </a:r>
            <a:endParaRPr kumimoji="1" lang="en-US" altLang="zh-CN" dirty="0">
              <a:solidFill>
                <a:schemeClr val="accent1"/>
              </a:solidFill>
              <a:latin typeface="Courier New" panose="02070309020205020404" pitchFamily="49" charset="0"/>
              <a:ea typeface="SimHei" panose="02010609060101010101" pitchFamily="49" charset="-122"/>
              <a:cs typeface="Courier New" panose="02070309020205020404" pitchFamily="49" charset="0"/>
            </a:endParaRPr>
          </a:p>
          <a:p>
            <a:pPr marL="285750" indent="-285750">
              <a:lnSpc>
                <a:spcPct val="150000"/>
              </a:lnSpc>
              <a:buFont typeface="Arial" panose="020B0604020202020204" pitchFamily="34" charset="0"/>
              <a:buChar char="•"/>
            </a:pP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a:p>
            <a:pPr marL="285750" indent="-285750">
              <a:lnSpc>
                <a:spcPct val="150000"/>
              </a:lnSpc>
              <a:buFont typeface="Arial" panose="020B0604020202020204" pitchFamily="34" charset="0"/>
              <a:buChar char="•"/>
            </a:pP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a:p>
            <a:pPr marL="285750" indent="-285750">
              <a:lnSpc>
                <a:spcPct val="150000"/>
              </a:lnSpc>
              <a:buFont typeface="Arial" panose="020B0604020202020204" pitchFamily="34" charset="0"/>
              <a:buChar char="•"/>
            </a:pP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a:p>
            <a:pPr marL="285750" indent="-285750">
              <a:lnSpc>
                <a:spcPct val="150000"/>
              </a:lnSpc>
              <a:buFont typeface="Arial" panose="020B0604020202020204" pitchFamily="34" charset="0"/>
              <a:buChar char="•"/>
            </a:pP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a:p>
            <a:pPr>
              <a:lnSpc>
                <a:spcPct val="150000"/>
              </a:lnSpc>
            </a:pP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a:p>
            <a:pPr marL="285750" indent="-285750">
              <a:lnSpc>
                <a:spcPct val="150000"/>
              </a:lnSpc>
              <a:buFont typeface="Arial" panose="020B0604020202020204" pitchFamily="34" charset="0"/>
              <a:buChar char="•"/>
            </a:pP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例子：</a:t>
            </a:r>
            <a:r>
              <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rPr>
              <a:t>ret</a:t>
            </a:r>
            <a:r>
              <a:rPr kumimoji="1" lang="zh-CN" altLang="en-US" dirty="0">
                <a:solidFill>
                  <a:schemeClr val="accent1"/>
                </a:solidFill>
                <a:latin typeface="Courier New" panose="02070309020205020404" pitchFamily="49" charset="0"/>
                <a:ea typeface="SimHei" panose="02010609060101010101" pitchFamily="49" charset="-122"/>
                <a:cs typeface="Courier New" panose="02070309020205020404" pitchFamily="49" charset="0"/>
              </a:rPr>
              <a:t> （</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研讨题</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11.2.8</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chemeClr val="accent1"/>
                </a:solidFill>
                <a:latin typeface="Courier New" panose="02070309020205020404" pitchFamily="49" charset="0"/>
                <a:ea typeface="SimHei" panose="02010609060101010101" pitchFamily="49" charset="-122"/>
                <a:cs typeface="Courier New" panose="02070309020205020404" pitchFamily="49" charset="0"/>
              </a:rPr>
              <a:t>解读</a:t>
            </a:r>
            <a:r>
              <a:rPr kumimoji="1" lang="en-US" altLang="zh-CN" dirty="0">
                <a:solidFill>
                  <a:schemeClr val="accent1"/>
                </a:solidFill>
                <a:latin typeface="Courier New" panose="02070309020205020404" pitchFamily="49" charset="0"/>
                <a:ea typeface="SimHei" panose="02010609060101010101" pitchFamily="49" charset="-122"/>
                <a:cs typeface="Courier New" panose="02070309020205020404" pitchFamily="49" charset="0"/>
              </a:rPr>
              <a:t>ret</a:t>
            </a:r>
            <a:r>
              <a:rPr kumimoji="1" lang="zh-CN" altLang="en-US" dirty="0">
                <a:solidFill>
                  <a:schemeClr val="accent1"/>
                </a:solidFill>
                <a:latin typeface="Courier New" panose="02070309020205020404" pitchFamily="49" charset="0"/>
                <a:ea typeface="SimHei" panose="02010609060101010101" pitchFamily="49" charset="-122"/>
                <a:cs typeface="Courier New" panose="02070309020205020404" pitchFamily="49" charset="0"/>
              </a:rPr>
              <a:t>指令带来的影响和解决方案）</a:t>
            </a: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a:p>
            <a:pPr marL="285750" indent="-285750">
              <a:lnSpc>
                <a:spcPct val="150000"/>
              </a:lnSpc>
              <a:buFont typeface="Arial" panose="020B0604020202020204" pitchFamily="34" charset="0"/>
              <a:buChar char="•"/>
            </a:pP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p:txBody>
      </p:sp>
      <p:pic>
        <p:nvPicPr>
          <p:cNvPr id="10" name="Picture 9">
            <a:extLst>
              <a:ext uri="{FF2B5EF4-FFF2-40B4-BE49-F238E27FC236}">
                <a16:creationId xmlns:a16="http://schemas.microsoft.com/office/drawing/2014/main" id="{6A2FF807-95DE-754E-A592-3376E33BBC33}"/>
              </a:ext>
            </a:extLst>
          </p:cNvPr>
          <p:cNvPicPr>
            <a:picLocks noChangeAspect="1"/>
          </p:cNvPicPr>
          <p:nvPr/>
        </p:nvPicPr>
        <p:blipFill>
          <a:blip r:embed="rId3"/>
          <a:stretch>
            <a:fillRect/>
          </a:stretch>
        </p:blipFill>
        <p:spPr>
          <a:xfrm>
            <a:off x="607391" y="4250923"/>
            <a:ext cx="6058452" cy="2574842"/>
          </a:xfrm>
          <a:prstGeom prst="rect">
            <a:avLst/>
          </a:prstGeom>
        </p:spPr>
      </p:pic>
      <p:sp>
        <p:nvSpPr>
          <p:cNvPr id="18" name="TextBox 17">
            <a:extLst>
              <a:ext uri="{FF2B5EF4-FFF2-40B4-BE49-F238E27FC236}">
                <a16:creationId xmlns:a16="http://schemas.microsoft.com/office/drawing/2014/main" id="{CBAFFE03-DB9D-6448-A089-45DA9C2C5F87}"/>
              </a:ext>
            </a:extLst>
          </p:cNvPr>
          <p:cNvSpPr txBox="1"/>
          <p:nvPr/>
        </p:nvSpPr>
        <p:spPr>
          <a:xfrm>
            <a:off x="5933661" y="1724193"/>
            <a:ext cx="6102626" cy="1300228"/>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chemeClr val="accent1"/>
                </a:solidFill>
                <a:latin typeface="Courier New" panose="02070309020205020404" pitchFamily="49" charset="0"/>
                <a:ea typeface="SimHei" panose="02010609060101010101" pitchFamily="49" charset="-122"/>
                <a:cs typeface="Courier New" panose="02070309020205020404" pitchFamily="49" charset="0"/>
              </a:rPr>
              <a:t>流水线寄存器</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F</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可不可以</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stall</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可以</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，因为正确的指令地址必然不来自</a:t>
            </a:r>
            <a:r>
              <a:rPr kumimoji="1" lang="zh-CN" altLang="en-US" dirty="0">
                <a:solidFill>
                  <a:schemeClr val="accent1"/>
                </a:solidFill>
                <a:latin typeface="Courier New" panose="02070309020205020404" pitchFamily="49" charset="0"/>
                <a:ea typeface="SimHei" panose="02010609060101010101" pitchFamily="49" charset="-122"/>
                <a:cs typeface="Courier New" panose="02070309020205020404" pitchFamily="49" charset="0"/>
              </a:rPr>
              <a:t>流水线寄存器</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F</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，它是正常还是</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stall</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无所谓</a:t>
            </a:r>
            <a:endParaRPr kumimoji="1" lang="en-US" altLang="zh-CN" dirty="0">
              <a:solidFill>
                <a:schemeClr val="accent1"/>
              </a:solidFill>
              <a:latin typeface="Courier New" panose="02070309020205020404" pitchFamily="49" charset="0"/>
              <a:ea typeface="SimHei" panose="02010609060101010101" pitchFamily="49" charset="-122"/>
              <a:cs typeface="Courier New" panose="02070309020205020404" pitchFamily="49" charset="0"/>
            </a:endParaRPr>
          </a:p>
        </p:txBody>
      </p:sp>
      <p:sp>
        <p:nvSpPr>
          <p:cNvPr id="19" name="TextBox 18">
            <a:extLst>
              <a:ext uri="{FF2B5EF4-FFF2-40B4-BE49-F238E27FC236}">
                <a16:creationId xmlns:a16="http://schemas.microsoft.com/office/drawing/2014/main" id="{CEDD5522-E3C1-D944-AE10-BE2DECFE1C80}"/>
              </a:ext>
            </a:extLst>
          </p:cNvPr>
          <p:cNvSpPr txBox="1"/>
          <p:nvPr/>
        </p:nvSpPr>
        <p:spPr>
          <a:xfrm>
            <a:off x="5933661" y="4684306"/>
            <a:ext cx="6102626" cy="1304203"/>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chemeClr val="accent1"/>
                </a:solidFill>
                <a:latin typeface="Courier New" panose="02070309020205020404" pitchFamily="49" charset="0"/>
                <a:ea typeface="SimHei" panose="02010609060101010101" pitchFamily="49" charset="-122"/>
                <a:cs typeface="Courier New" panose="02070309020205020404" pitchFamily="49" charset="0"/>
              </a:rPr>
              <a:t>流水线寄存器</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F</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可不可以正常？</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理论上可以</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，因为</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Fetch</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的指令之后都被取消了（替换成了</a:t>
            </a:r>
            <a:r>
              <a:rPr kumimoji="1" lang="en-US" altLang="zh-CN" dirty="0" err="1">
                <a:solidFill>
                  <a:schemeClr val="accent1"/>
                </a:solidFill>
                <a:latin typeface="Courier New" panose="02070309020205020404" pitchFamily="49" charset="0"/>
                <a:ea typeface="SimHei" panose="02010609060101010101" pitchFamily="49" charset="-122"/>
                <a:cs typeface="Courier New" panose="02070309020205020404" pitchFamily="49" charset="0"/>
              </a:rPr>
              <a:t>nop</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schemeClr val="accent1"/>
              </a:solidFill>
              <a:latin typeface="Courier New" panose="02070309020205020404" pitchFamily="49" charset="0"/>
              <a:ea typeface="SimHei" panose="02010609060101010101" pitchFamily="49" charset="-122"/>
              <a:cs typeface="Courier New" panose="02070309020205020404" pitchFamily="49" charset="0"/>
            </a:endParaRPr>
          </a:p>
        </p:txBody>
      </p:sp>
    </p:spTree>
    <p:extLst>
      <p:ext uri="{BB962C8B-B14F-4D97-AF65-F5344CB8AC3E}">
        <p14:creationId xmlns:p14="http://schemas.microsoft.com/office/powerpoint/2010/main" val="391238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3DED87-A1D6-F949-A7CD-B64ABAC32066}"/>
              </a:ext>
            </a:extLst>
          </p:cNvPr>
          <p:cNvPicPr>
            <a:picLocks noChangeAspect="1"/>
          </p:cNvPicPr>
          <p:nvPr/>
        </p:nvPicPr>
        <p:blipFill>
          <a:blip r:embed="rId3"/>
          <a:stretch>
            <a:fillRect/>
          </a:stretch>
        </p:blipFill>
        <p:spPr>
          <a:xfrm>
            <a:off x="2174240" y="43084"/>
            <a:ext cx="7843520" cy="6771831"/>
          </a:xfrm>
          <a:prstGeom prst="rect">
            <a:avLst/>
          </a:prstGeom>
        </p:spPr>
      </p:pic>
      <p:sp>
        <p:nvSpPr>
          <p:cNvPr id="6" name="TextBox 5">
            <a:extLst>
              <a:ext uri="{FF2B5EF4-FFF2-40B4-BE49-F238E27FC236}">
                <a16:creationId xmlns:a16="http://schemas.microsoft.com/office/drawing/2014/main" id="{9CEC7AD6-1B0F-8E40-9398-201B9846C102}"/>
              </a:ext>
            </a:extLst>
          </p:cNvPr>
          <p:cNvSpPr txBox="1"/>
          <p:nvPr/>
        </p:nvSpPr>
        <p:spPr>
          <a:xfrm>
            <a:off x="10766323" y="6449961"/>
            <a:ext cx="1425677" cy="400110"/>
          </a:xfrm>
          <a:prstGeom prst="rect">
            <a:avLst/>
          </a:prstGeom>
          <a:solidFill>
            <a:schemeClr val="accent2"/>
          </a:solidFill>
          <a:ln w="19050">
            <a:solidFill>
              <a:schemeClr val="accent5">
                <a:lumMod val="60000"/>
                <a:lumOff val="40000"/>
              </a:schemeClr>
            </a:solidFill>
          </a:ln>
        </p:spPr>
        <p:txBody>
          <a:bodyPr wrap="square" rtlCol="0">
            <a:spAutoFit/>
          </a:bodyPr>
          <a:lstStyle/>
          <a:p>
            <a:pPr algn="ctr"/>
            <a:r>
              <a:rPr kumimoji="1" lang="en-US" altLang="zh-CN" sz="2000" dirty="0"/>
              <a:t>Fetch</a:t>
            </a:r>
            <a:endParaRPr kumimoji="1" lang="zh-CN" altLang="en-US" sz="2000" dirty="0"/>
          </a:p>
        </p:txBody>
      </p:sp>
      <p:sp>
        <p:nvSpPr>
          <p:cNvPr id="7" name="TextBox 6">
            <a:extLst>
              <a:ext uri="{FF2B5EF4-FFF2-40B4-BE49-F238E27FC236}">
                <a16:creationId xmlns:a16="http://schemas.microsoft.com/office/drawing/2014/main" id="{E732E5AD-C2F6-6345-B9E2-78DFD877439D}"/>
              </a:ext>
            </a:extLst>
          </p:cNvPr>
          <p:cNvSpPr txBox="1"/>
          <p:nvPr/>
        </p:nvSpPr>
        <p:spPr>
          <a:xfrm>
            <a:off x="10766323" y="604985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Decode</a:t>
            </a:r>
            <a:endParaRPr kumimoji="1" lang="zh-CN" altLang="en-US" sz="2000" dirty="0"/>
          </a:p>
        </p:txBody>
      </p:sp>
      <p:sp>
        <p:nvSpPr>
          <p:cNvPr id="8" name="TextBox 7">
            <a:extLst>
              <a:ext uri="{FF2B5EF4-FFF2-40B4-BE49-F238E27FC236}">
                <a16:creationId xmlns:a16="http://schemas.microsoft.com/office/drawing/2014/main" id="{86E1D7DF-827B-344D-9617-61774315349A}"/>
              </a:ext>
            </a:extLst>
          </p:cNvPr>
          <p:cNvSpPr txBox="1"/>
          <p:nvPr/>
        </p:nvSpPr>
        <p:spPr>
          <a:xfrm>
            <a:off x="10766323" y="564974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Execute</a:t>
            </a:r>
            <a:endParaRPr kumimoji="1" lang="zh-CN" altLang="en-US" sz="2000" dirty="0"/>
          </a:p>
        </p:txBody>
      </p:sp>
      <p:sp>
        <p:nvSpPr>
          <p:cNvPr id="9" name="TextBox 8">
            <a:extLst>
              <a:ext uri="{FF2B5EF4-FFF2-40B4-BE49-F238E27FC236}">
                <a16:creationId xmlns:a16="http://schemas.microsoft.com/office/drawing/2014/main" id="{17BFEA66-DAEA-9C45-9A3C-3956608B0D13}"/>
              </a:ext>
            </a:extLst>
          </p:cNvPr>
          <p:cNvSpPr txBox="1"/>
          <p:nvPr/>
        </p:nvSpPr>
        <p:spPr>
          <a:xfrm>
            <a:off x="10766322" y="524963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Memory</a:t>
            </a:r>
            <a:endParaRPr kumimoji="1" lang="zh-CN" altLang="en-US" sz="2000" dirty="0"/>
          </a:p>
        </p:txBody>
      </p:sp>
      <p:sp>
        <p:nvSpPr>
          <p:cNvPr id="10" name="TextBox 9">
            <a:extLst>
              <a:ext uri="{FF2B5EF4-FFF2-40B4-BE49-F238E27FC236}">
                <a16:creationId xmlns:a16="http://schemas.microsoft.com/office/drawing/2014/main" id="{3166D7E8-C670-3C44-8166-B2D99A6FC94E}"/>
              </a:ext>
            </a:extLst>
          </p:cNvPr>
          <p:cNvSpPr txBox="1"/>
          <p:nvPr/>
        </p:nvSpPr>
        <p:spPr>
          <a:xfrm>
            <a:off x="10766321" y="484952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Writeback</a:t>
            </a:r>
            <a:endParaRPr kumimoji="1" lang="zh-CN" altLang="en-US" sz="2000" dirty="0"/>
          </a:p>
        </p:txBody>
      </p:sp>
      <p:sp>
        <p:nvSpPr>
          <p:cNvPr id="3" name="Rectangle 2">
            <a:extLst>
              <a:ext uri="{FF2B5EF4-FFF2-40B4-BE49-F238E27FC236}">
                <a16:creationId xmlns:a16="http://schemas.microsoft.com/office/drawing/2014/main" id="{BC2CD8A1-BD87-4F4E-9088-3D9F2A586650}"/>
              </a:ext>
            </a:extLst>
          </p:cNvPr>
          <p:cNvSpPr/>
          <p:nvPr/>
        </p:nvSpPr>
        <p:spPr>
          <a:xfrm>
            <a:off x="8812530" y="434242"/>
            <a:ext cx="793253" cy="457298"/>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Rectangle 12">
            <a:extLst>
              <a:ext uri="{FF2B5EF4-FFF2-40B4-BE49-F238E27FC236}">
                <a16:creationId xmlns:a16="http://schemas.microsoft.com/office/drawing/2014/main" id="{B64B2680-CC2B-894C-AE18-9EC237C035DF}"/>
              </a:ext>
            </a:extLst>
          </p:cNvPr>
          <p:cNvSpPr/>
          <p:nvPr/>
        </p:nvSpPr>
        <p:spPr>
          <a:xfrm>
            <a:off x="9247366" y="934181"/>
            <a:ext cx="793253" cy="457297"/>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TextBox 11">
            <a:extLst>
              <a:ext uri="{FF2B5EF4-FFF2-40B4-BE49-F238E27FC236}">
                <a16:creationId xmlns:a16="http://schemas.microsoft.com/office/drawing/2014/main" id="{A38C13AE-CF59-304B-A9DA-DE7C6392085D}"/>
              </a:ext>
            </a:extLst>
          </p:cNvPr>
          <p:cNvSpPr txBox="1"/>
          <p:nvPr/>
        </p:nvSpPr>
        <p:spPr>
          <a:xfrm>
            <a:off x="10040620" y="934181"/>
            <a:ext cx="598241" cy="369332"/>
          </a:xfrm>
          <a:prstGeom prst="rect">
            <a:avLst/>
          </a:prstGeom>
          <a:noFill/>
        </p:spPr>
        <p:txBody>
          <a:bodyPr wrap="none" rtlCol="0">
            <a:spAutoFit/>
          </a:bodyPr>
          <a:lstStyle/>
          <a:p>
            <a:r>
              <a:rPr kumimoji="1" lang="en-US" altLang="zh-CN" dirty="0">
                <a:solidFill>
                  <a:schemeClr val="accent6"/>
                </a:solidFill>
                <a:latin typeface="Courier New" panose="02070309020205020404" pitchFamily="49" charset="0"/>
                <a:cs typeface="Courier New" panose="02070309020205020404" pitchFamily="49" charset="0"/>
              </a:rPr>
              <a:t>ret</a:t>
            </a:r>
            <a:endParaRPr kumimoji="1" lang="zh-CN" altLang="en-US" dirty="0">
              <a:solidFill>
                <a:schemeClr val="accent6"/>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36D878A5-A41C-E94C-80D4-396472121FD4}"/>
              </a:ext>
            </a:extLst>
          </p:cNvPr>
          <p:cNvSpPr txBox="1"/>
          <p:nvPr/>
        </p:nvSpPr>
        <p:spPr>
          <a:xfrm>
            <a:off x="9623198" y="434242"/>
            <a:ext cx="2031325" cy="369332"/>
          </a:xfrm>
          <a:prstGeom prst="rect">
            <a:avLst/>
          </a:prstGeom>
          <a:noFill/>
        </p:spPr>
        <p:txBody>
          <a:bodyPr wrap="none" rtlCol="0">
            <a:spAutoFit/>
          </a:bodyPr>
          <a:lstStyle/>
          <a:p>
            <a:r>
              <a:rPr kumimoji="1" lang="zh-CN" altLang="en-US" dirty="0">
                <a:solidFill>
                  <a:schemeClr val="accent6"/>
                </a:solidFill>
                <a:latin typeface="SimHei" panose="02010609060101010101" pitchFamily="49" charset="-122"/>
                <a:ea typeface="SimHei" panose="02010609060101010101" pitchFamily="49" charset="-122"/>
              </a:rPr>
              <a:t>发现分支预测错误</a:t>
            </a:r>
          </a:p>
        </p:txBody>
      </p:sp>
      <p:sp>
        <p:nvSpPr>
          <p:cNvPr id="16" name="TextBox 15">
            <a:extLst>
              <a:ext uri="{FF2B5EF4-FFF2-40B4-BE49-F238E27FC236}">
                <a16:creationId xmlns:a16="http://schemas.microsoft.com/office/drawing/2014/main" id="{C7862287-0881-CE46-B571-11C1D6465491}"/>
              </a:ext>
            </a:extLst>
          </p:cNvPr>
          <p:cNvSpPr txBox="1"/>
          <p:nvPr/>
        </p:nvSpPr>
        <p:spPr>
          <a:xfrm>
            <a:off x="8868041" y="1939092"/>
            <a:ext cx="3047999" cy="170687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chemeClr val="accent1"/>
                </a:solidFill>
                <a:latin typeface="SimHei" panose="02010609060101010101" pitchFamily="49" charset="-122"/>
                <a:ea typeface="SimHei" panose="02010609060101010101" pitchFamily="49" charset="-122"/>
              </a:rPr>
              <a:t>有没有其他转发方案？效果有何不同？</a:t>
            </a:r>
            <a:endParaRPr kumimoji="1" lang="en-US" altLang="zh-CN" dirty="0">
              <a:solidFill>
                <a:schemeClr val="accent1"/>
              </a:solidFill>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研讨题</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1.11.9</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：下一条指令地址（PC）的产生方式</a:t>
            </a:r>
          </a:p>
        </p:txBody>
      </p:sp>
    </p:spTree>
    <p:extLst>
      <p:ext uri="{BB962C8B-B14F-4D97-AF65-F5344CB8AC3E}">
        <p14:creationId xmlns:p14="http://schemas.microsoft.com/office/powerpoint/2010/main" val="11485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45</a:t>
            </a:fld>
            <a:endParaRPr lang="en-US" dirty="0"/>
          </a:p>
        </p:txBody>
      </p:sp>
      <p:sp>
        <p:nvSpPr>
          <p:cNvPr id="39" name="TextBox 38">
            <a:extLst>
              <a:ext uri="{FF2B5EF4-FFF2-40B4-BE49-F238E27FC236}">
                <a16:creationId xmlns:a16="http://schemas.microsoft.com/office/drawing/2014/main" id="{024AE8D3-F6A6-8744-9588-0880D2006515}"/>
              </a:ext>
            </a:extLst>
          </p:cNvPr>
          <p:cNvSpPr txBox="1"/>
          <p:nvPr/>
        </p:nvSpPr>
        <p:spPr>
          <a:xfrm>
            <a:off x="268437" y="648101"/>
            <a:ext cx="8519303"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#2.3</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：冒险的组合</a:t>
            </a:r>
            <a:endPar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pic>
        <p:nvPicPr>
          <p:cNvPr id="7" name="Picture 6">
            <a:extLst>
              <a:ext uri="{FF2B5EF4-FFF2-40B4-BE49-F238E27FC236}">
                <a16:creationId xmlns:a16="http://schemas.microsoft.com/office/drawing/2014/main" id="{5C7C8908-1FDD-D249-B972-0FCB9D986AAC}"/>
              </a:ext>
            </a:extLst>
          </p:cNvPr>
          <p:cNvPicPr>
            <a:picLocks noChangeAspect="1"/>
          </p:cNvPicPr>
          <p:nvPr/>
        </p:nvPicPr>
        <p:blipFill>
          <a:blip r:embed="rId2"/>
          <a:stretch>
            <a:fillRect/>
          </a:stretch>
        </p:blipFill>
        <p:spPr>
          <a:xfrm>
            <a:off x="2684488" y="2570112"/>
            <a:ext cx="8519303" cy="2212580"/>
          </a:xfrm>
          <a:prstGeom prst="rect">
            <a:avLst/>
          </a:prstGeom>
        </p:spPr>
      </p:pic>
      <p:sp>
        <p:nvSpPr>
          <p:cNvPr id="8" name="TextBox 7">
            <a:extLst>
              <a:ext uri="{FF2B5EF4-FFF2-40B4-BE49-F238E27FC236}">
                <a16:creationId xmlns:a16="http://schemas.microsoft.com/office/drawing/2014/main" id="{6EFCD9EC-E618-E04F-BF58-4D04E554522F}"/>
              </a:ext>
            </a:extLst>
          </p:cNvPr>
          <p:cNvSpPr txBox="1"/>
          <p:nvPr/>
        </p:nvSpPr>
        <p:spPr>
          <a:xfrm>
            <a:off x="268437" y="1284863"/>
            <a:ext cx="9708076" cy="3381695"/>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总结：需要</a:t>
            </a:r>
            <a:r>
              <a:rPr kumimoji="1" lang="en-US" altLang="zh-CN" dirty="0">
                <a:solidFill>
                  <a:prstClr val="black"/>
                </a:solidFill>
                <a:ea typeface="SimHei" panose="02010609060101010101" pitchFamily="49" charset="-122"/>
                <a:cs typeface="Courier New" panose="02070309020205020404" pitchFamily="49" charset="0"/>
              </a:rPr>
              <a:t>stall/bubble</a:t>
            </a: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的冒险</a:t>
            </a: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a:p>
            <a:pPr marL="742950" lvl="1" indent="-285750">
              <a:lnSpc>
                <a:spcPct val="150000"/>
              </a:lnSpc>
              <a:buFont typeface="Wingdings" pitchFamily="2" charset="2"/>
              <a:buChar char="ü"/>
            </a:pP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注意大部分的冒险都通过转发和分支预测解决了</a:t>
            </a: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a:p>
            <a:pPr marL="742950" lvl="1" indent="-285750">
              <a:lnSpc>
                <a:spcPct val="150000"/>
              </a:lnSpc>
              <a:buFont typeface="Wingdings" pitchFamily="2" charset="2"/>
              <a:buChar char="ü"/>
            </a:pP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a:p>
            <a:pPr marL="742950" lvl="1" indent="-285750">
              <a:lnSpc>
                <a:spcPct val="150000"/>
              </a:lnSpc>
              <a:buFont typeface="Wingdings" pitchFamily="2" charset="2"/>
              <a:buChar char="ü"/>
            </a:pP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a:p>
            <a:pPr marL="742950" lvl="1" indent="-285750">
              <a:lnSpc>
                <a:spcPct val="150000"/>
              </a:lnSpc>
              <a:buFont typeface="Wingdings" pitchFamily="2" charset="2"/>
              <a:buChar char="ü"/>
            </a:pP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a:p>
            <a:pPr marL="742950" lvl="1" indent="-285750">
              <a:lnSpc>
                <a:spcPct val="150000"/>
              </a:lnSpc>
              <a:buFont typeface="Wingdings" pitchFamily="2" charset="2"/>
              <a:buChar char="ü"/>
            </a:pP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a:p>
            <a:pPr marL="742950" lvl="1" indent="-285750">
              <a:lnSpc>
                <a:spcPct val="150000"/>
              </a:lnSpc>
              <a:buFont typeface="Wingdings" pitchFamily="2" charset="2"/>
              <a:buChar char="ü"/>
            </a:pP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a:p>
            <a:pPr marL="742950" lvl="1" indent="-285750">
              <a:lnSpc>
                <a:spcPct val="150000"/>
              </a:lnSpc>
              <a:buFont typeface="Wingdings" pitchFamily="2" charset="2"/>
              <a:buChar char="ü"/>
            </a:pP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p:txBody>
      </p:sp>
      <p:cxnSp>
        <p:nvCxnSpPr>
          <p:cNvPr id="3" name="Straight Arrow Connector 2">
            <a:extLst>
              <a:ext uri="{FF2B5EF4-FFF2-40B4-BE49-F238E27FC236}">
                <a16:creationId xmlns:a16="http://schemas.microsoft.com/office/drawing/2014/main" id="{1A1861DE-C747-B345-9F61-C28F83DA343C}"/>
              </a:ext>
            </a:extLst>
          </p:cNvPr>
          <p:cNvCxnSpPr/>
          <p:nvPr/>
        </p:nvCxnSpPr>
        <p:spPr>
          <a:xfrm>
            <a:off x="5804453" y="4492487"/>
            <a:ext cx="0" cy="290205"/>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B46F579A-D3C3-AF47-8FAD-6FA4D2EE037A}"/>
              </a:ext>
            </a:extLst>
          </p:cNvPr>
          <p:cNvSpPr txBox="1"/>
          <p:nvPr/>
        </p:nvSpPr>
        <p:spPr>
          <a:xfrm>
            <a:off x="5033857" y="4782692"/>
            <a:ext cx="1485728" cy="369332"/>
          </a:xfrm>
          <a:prstGeom prst="rect">
            <a:avLst/>
          </a:prstGeom>
          <a:noFill/>
        </p:spPr>
        <p:txBody>
          <a:bodyPr wrap="none" rtlCol="0">
            <a:spAutoFit/>
          </a:bodyPr>
          <a:lstStyle/>
          <a:p>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也可以是</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stall</a:t>
            </a:r>
            <a:endPar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p:txBody>
      </p:sp>
      <p:cxnSp>
        <p:nvCxnSpPr>
          <p:cNvPr id="12" name="Straight Arrow Connector 11">
            <a:extLst>
              <a:ext uri="{FF2B5EF4-FFF2-40B4-BE49-F238E27FC236}">
                <a16:creationId xmlns:a16="http://schemas.microsoft.com/office/drawing/2014/main" id="{A946AF34-26C1-5A42-89B6-6A7C216866B7}"/>
              </a:ext>
            </a:extLst>
          </p:cNvPr>
          <p:cNvCxnSpPr>
            <a:cxnSpLocks/>
          </p:cNvCxnSpPr>
          <p:nvPr/>
        </p:nvCxnSpPr>
        <p:spPr>
          <a:xfrm flipV="1">
            <a:off x="6069497" y="2570112"/>
            <a:ext cx="0" cy="1106290"/>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63B1323A-8E1C-394B-891D-D22278ABCD08}"/>
              </a:ext>
            </a:extLst>
          </p:cNvPr>
          <p:cNvSpPr txBox="1"/>
          <p:nvPr/>
        </p:nvSpPr>
        <p:spPr>
          <a:xfrm>
            <a:off x="4413723" y="2200780"/>
            <a:ext cx="3311548" cy="369332"/>
          </a:xfrm>
          <a:prstGeom prst="rect">
            <a:avLst/>
          </a:prstGeom>
          <a:noFill/>
        </p:spPr>
        <p:txBody>
          <a:bodyPr wrap="none" rtlCol="0">
            <a:spAutoFit/>
          </a:bodyPr>
          <a:lstStyle/>
          <a:p>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也可以是</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normal</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，但是</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stall</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更好</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675C999-3068-5F44-BEDA-518B1D8335C9}"/>
                  </a:ext>
                </a:extLst>
              </p:cNvPr>
              <p:cNvSpPr txBox="1"/>
              <p:nvPr/>
            </p:nvSpPr>
            <p:spPr>
              <a:xfrm>
                <a:off x="10938333" y="3544744"/>
                <a:ext cx="53091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CN" i="1" smtClean="0">
                          <a:solidFill>
                            <a:schemeClr val="tx1"/>
                          </a:solidFill>
                          <a:latin typeface="Cambria Math" panose="02040503050406030204" pitchFamily="18" charset="0"/>
                          <a:ea typeface="Cambria Math" panose="02040503050406030204" pitchFamily="18" charset="0"/>
                        </a:rPr>
                        <m:t>×</m:t>
                      </m:r>
                      <m:r>
                        <a:rPr kumimoji="1" lang="en-US" altLang="zh-CN" b="0" i="1" smtClean="0">
                          <a:solidFill>
                            <a:schemeClr val="tx1"/>
                          </a:solidFill>
                          <a:latin typeface="Cambria Math" panose="02040503050406030204" pitchFamily="18" charset="0"/>
                          <a:ea typeface="Cambria Math" panose="02040503050406030204" pitchFamily="18" charset="0"/>
                        </a:rPr>
                        <m:t>3</m:t>
                      </m:r>
                    </m:oMath>
                  </m:oMathPara>
                </a14:m>
                <a:endParaRPr kumimoji="1" lang="zh-CN" altLang="en-US" dirty="0">
                  <a:solidFill>
                    <a:schemeClr val="tx1"/>
                  </a:solidFill>
                </a:endParaRPr>
              </a:p>
            </p:txBody>
          </p:sp>
        </mc:Choice>
        <mc:Fallback>
          <p:sp>
            <p:nvSpPr>
              <p:cNvPr id="16" name="TextBox 15">
                <a:extLst>
                  <a:ext uri="{FF2B5EF4-FFF2-40B4-BE49-F238E27FC236}">
                    <a16:creationId xmlns:a16="http://schemas.microsoft.com/office/drawing/2014/main" id="{9675C999-3068-5F44-BEDA-518B1D8335C9}"/>
                  </a:ext>
                </a:extLst>
              </p:cNvPr>
              <p:cNvSpPr txBox="1">
                <a:spLocks noRot="1" noChangeAspect="1" noMove="1" noResize="1" noEditPoints="1" noAdjustHandles="1" noChangeArrowheads="1" noChangeShapeType="1" noTextEdit="1"/>
              </p:cNvSpPr>
              <p:nvPr/>
            </p:nvSpPr>
            <p:spPr>
              <a:xfrm>
                <a:off x="10938333" y="3544744"/>
                <a:ext cx="530915" cy="369332"/>
              </a:xfrm>
              <a:prstGeom prst="rect">
                <a:avLst/>
              </a:prstGeom>
              <a:blipFill>
                <a:blip r:embed="rId3"/>
                <a:stretch>
                  <a:fillRect/>
                </a:stretch>
              </a:blipFill>
            </p:spPr>
            <p:txBody>
              <a:bodyPr/>
              <a:lstStyle/>
              <a:p>
                <a:r>
                  <a:rPr lang="zh-CN" altLang="en-US">
                    <a:noFill/>
                  </a:rPr>
                  <a:t> </a:t>
                </a:r>
              </a:p>
            </p:txBody>
          </p:sp>
        </mc:Fallback>
      </mc:AlternateContent>
      <p:sp>
        <p:nvSpPr>
          <p:cNvPr id="17" name="TextBox 16">
            <a:extLst>
              <a:ext uri="{FF2B5EF4-FFF2-40B4-BE49-F238E27FC236}">
                <a16:creationId xmlns:a16="http://schemas.microsoft.com/office/drawing/2014/main" id="{EC65BE02-BEC8-C545-A241-0980703A139F}"/>
              </a:ext>
            </a:extLst>
          </p:cNvPr>
          <p:cNvSpPr txBox="1"/>
          <p:nvPr/>
        </p:nvSpPr>
        <p:spPr>
          <a:xfrm>
            <a:off x="840726" y="3568683"/>
            <a:ext cx="1723549" cy="338554"/>
          </a:xfrm>
          <a:prstGeom prst="rect">
            <a:avLst/>
          </a:prstGeom>
          <a:noFill/>
        </p:spPr>
        <p:txBody>
          <a:bodyPr wrap="none" rtlCol="0">
            <a:spAutoFit/>
          </a:bodyPr>
          <a:lstStyle/>
          <a:p>
            <a:r>
              <a:rPr kumimoji="1" lang="en-US" altLang="zh-CN" sz="1600" dirty="0">
                <a:latin typeface="Calibri" panose="020F0502020204030204" pitchFamily="34" charset="0"/>
                <a:ea typeface="SimHei" panose="02010609060101010101" pitchFamily="49" charset="-122"/>
                <a:cs typeface="Calibri" panose="020F0502020204030204" pitchFamily="34" charset="0"/>
              </a:rPr>
              <a:t>ret</a:t>
            </a:r>
            <a:r>
              <a:rPr kumimoji="1" lang="zh-CN" altLang="en-US" sz="1600" dirty="0">
                <a:latin typeface="Calibri" panose="020F0502020204030204" pitchFamily="34" charset="0"/>
                <a:ea typeface="SimHei" panose="02010609060101010101" pitchFamily="49" charset="-122"/>
                <a:cs typeface="Calibri" panose="020F0502020204030204" pitchFamily="34" charset="0"/>
              </a:rPr>
              <a:t>在</a:t>
            </a:r>
            <a:r>
              <a:rPr kumimoji="1" lang="en-US" altLang="zh-CN" sz="1600" dirty="0">
                <a:latin typeface="Calibri" panose="020F0502020204030204" pitchFamily="34" charset="0"/>
                <a:ea typeface="SimHei" panose="02010609060101010101" pitchFamily="49" charset="-122"/>
                <a:cs typeface="Calibri" panose="020F0502020204030204" pitchFamily="34" charset="0"/>
              </a:rPr>
              <a:t>Decode</a:t>
            </a:r>
            <a:r>
              <a:rPr kumimoji="1" lang="zh-CN" altLang="en-US" sz="1600" dirty="0">
                <a:latin typeface="Calibri" panose="020F0502020204030204" pitchFamily="34" charset="0"/>
                <a:ea typeface="SimHei" panose="02010609060101010101" pitchFamily="49" charset="-122"/>
                <a:cs typeface="Calibri" panose="020F0502020204030204" pitchFamily="34" charset="0"/>
              </a:rPr>
              <a:t>发现</a:t>
            </a:r>
          </a:p>
        </p:txBody>
      </p:sp>
      <p:sp>
        <p:nvSpPr>
          <p:cNvPr id="20" name="TextBox 19">
            <a:extLst>
              <a:ext uri="{FF2B5EF4-FFF2-40B4-BE49-F238E27FC236}">
                <a16:creationId xmlns:a16="http://schemas.microsoft.com/office/drawing/2014/main" id="{00D48CA7-8C6D-1F4A-A71C-424506A5F8BF}"/>
              </a:ext>
            </a:extLst>
          </p:cNvPr>
          <p:cNvSpPr txBox="1"/>
          <p:nvPr/>
        </p:nvSpPr>
        <p:spPr>
          <a:xfrm>
            <a:off x="543540" y="3898165"/>
            <a:ext cx="2338974" cy="338554"/>
          </a:xfrm>
          <a:prstGeom prst="rect">
            <a:avLst/>
          </a:prstGeom>
          <a:noFill/>
        </p:spPr>
        <p:txBody>
          <a:bodyPr wrap="none" rtlCol="0">
            <a:spAutoFit/>
          </a:bodyPr>
          <a:lstStyle/>
          <a:p>
            <a:pPr algn="ctr"/>
            <a:r>
              <a:rPr kumimoji="1" lang="en-US" altLang="zh-CN" sz="1600" dirty="0">
                <a:latin typeface="Calibri" panose="020F0502020204030204" pitchFamily="34" charset="0"/>
                <a:ea typeface="SimHei" panose="02010609060101010101" pitchFamily="49" charset="-122"/>
                <a:cs typeface="Calibri" panose="020F0502020204030204" pitchFamily="34" charset="0"/>
              </a:rPr>
              <a:t>use</a:t>
            </a:r>
            <a:r>
              <a:rPr kumimoji="1" lang="zh-CN" altLang="en-US" sz="1600" dirty="0">
                <a:latin typeface="Calibri" panose="020F0502020204030204" pitchFamily="34" charset="0"/>
                <a:ea typeface="SimHei" panose="02010609060101010101" pitchFamily="49" charset="-122"/>
                <a:cs typeface="Calibri" panose="020F0502020204030204" pitchFamily="34" charset="0"/>
              </a:rPr>
              <a:t>指令在</a:t>
            </a:r>
            <a:r>
              <a:rPr kumimoji="1" lang="en-US" altLang="zh-CN" sz="1600" dirty="0">
                <a:latin typeface="Calibri" panose="020F0502020204030204" pitchFamily="34" charset="0"/>
                <a:ea typeface="SimHei" panose="02010609060101010101" pitchFamily="49" charset="-122"/>
                <a:cs typeface="Calibri" panose="020F0502020204030204" pitchFamily="34" charset="0"/>
              </a:rPr>
              <a:t>Decode</a:t>
            </a:r>
            <a:r>
              <a:rPr kumimoji="1" lang="zh-CN" altLang="en-US" sz="1600" dirty="0">
                <a:latin typeface="Calibri" panose="020F0502020204030204" pitchFamily="34" charset="0"/>
                <a:ea typeface="SimHei" panose="02010609060101010101" pitchFamily="49" charset="-122"/>
                <a:cs typeface="Calibri" panose="020F0502020204030204" pitchFamily="34" charset="0"/>
              </a:rPr>
              <a:t>时发现</a:t>
            </a:r>
          </a:p>
        </p:txBody>
      </p:sp>
      <p:sp>
        <p:nvSpPr>
          <p:cNvPr id="21" name="TextBox 20">
            <a:extLst>
              <a:ext uri="{FF2B5EF4-FFF2-40B4-BE49-F238E27FC236}">
                <a16:creationId xmlns:a16="http://schemas.microsoft.com/office/drawing/2014/main" id="{BC61C46B-46C3-D043-8353-1E0FC943DDF0}"/>
              </a:ext>
            </a:extLst>
          </p:cNvPr>
          <p:cNvSpPr txBox="1"/>
          <p:nvPr/>
        </p:nvSpPr>
        <p:spPr>
          <a:xfrm>
            <a:off x="754847" y="4236719"/>
            <a:ext cx="1916358" cy="338554"/>
          </a:xfrm>
          <a:prstGeom prst="rect">
            <a:avLst/>
          </a:prstGeom>
          <a:noFill/>
        </p:spPr>
        <p:txBody>
          <a:bodyPr wrap="none" rtlCol="0">
            <a:spAutoFit/>
          </a:bodyPr>
          <a:lstStyle/>
          <a:p>
            <a:pPr algn="ctr"/>
            <a:r>
              <a:rPr kumimoji="1" lang="en-US" altLang="zh-CN" sz="1600" dirty="0" err="1">
                <a:latin typeface="Calibri" panose="020F0502020204030204" pitchFamily="34" charset="0"/>
                <a:ea typeface="SimHei" panose="02010609060101010101" pitchFamily="49" charset="-122"/>
                <a:cs typeface="Calibri" panose="020F0502020204030204" pitchFamily="34" charset="0"/>
              </a:rPr>
              <a:t>jXX</a:t>
            </a:r>
            <a:r>
              <a:rPr kumimoji="1" lang="zh-CN" altLang="en-US" sz="1600" dirty="0">
                <a:latin typeface="Calibri" panose="020F0502020204030204" pitchFamily="34" charset="0"/>
                <a:ea typeface="SimHei" panose="02010609060101010101" pitchFamily="49" charset="-122"/>
                <a:cs typeface="Calibri" panose="020F0502020204030204" pitchFamily="34" charset="0"/>
              </a:rPr>
              <a:t>在</a:t>
            </a:r>
            <a:r>
              <a:rPr kumimoji="1" lang="en-US" altLang="zh-CN" sz="1600" dirty="0">
                <a:latin typeface="Calibri" panose="020F0502020204030204" pitchFamily="34" charset="0"/>
                <a:ea typeface="SimHei" panose="02010609060101010101" pitchFamily="49" charset="-122"/>
                <a:cs typeface="Calibri" panose="020F0502020204030204" pitchFamily="34" charset="0"/>
              </a:rPr>
              <a:t>Execute</a:t>
            </a:r>
            <a:r>
              <a:rPr kumimoji="1" lang="zh-CN" altLang="en-US" sz="1600" dirty="0">
                <a:latin typeface="Calibri" panose="020F0502020204030204" pitchFamily="34" charset="0"/>
                <a:ea typeface="SimHei" panose="02010609060101010101" pitchFamily="49" charset="-122"/>
                <a:cs typeface="Calibri" panose="020F0502020204030204" pitchFamily="34" charset="0"/>
              </a:rPr>
              <a:t>时发现</a:t>
            </a:r>
          </a:p>
        </p:txBody>
      </p:sp>
      <p:pic>
        <p:nvPicPr>
          <p:cNvPr id="19" name="Picture 18">
            <a:extLst>
              <a:ext uri="{FF2B5EF4-FFF2-40B4-BE49-F238E27FC236}">
                <a16:creationId xmlns:a16="http://schemas.microsoft.com/office/drawing/2014/main" id="{3329C5BA-567B-AB4B-9DB9-B7D96A40A0F4}"/>
              </a:ext>
            </a:extLst>
          </p:cNvPr>
          <p:cNvPicPr>
            <a:picLocks noChangeAspect="1"/>
          </p:cNvPicPr>
          <p:nvPr/>
        </p:nvPicPr>
        <p:blipFill rotWithShape="1">
          <a:blip r:embed="rId4"/>
          <a:srcRect r="782" b="22156"/>
          <a:stretch/>
        </p:blipFill>
        <p:spPr>
          <a:xfrm>
            <a:off x="543541" y="5183415"/>
            <a:ext cx="6538578" cy="1172562"/>
          </a:xfrm>
          <a:prstGeom prst="rect">
            <a:avLst/>
          </a:prstGeom>
        </p:spPr>
      </p:pic>
      <p:cxnSp>
        <p:nvCxnSpPr>
          <p:cNvPr id="23" name="Straight Arrow Connector 22">
            <a:extLst>
              <a:ext uri="{FF2B5EF4-FFF2-40B4-BE49-F238E27FC236}">
                <a16:creationId xmlns:a16="http://schemas.microsoft.com/office/drawing/2014/main" id="{C6FF21B8-ED63-9A45-92DB-DBC2C5D031DC}"/>
              </a:ext>
            </a:extLst>
          </p:cNvPr>
          <p:cNvCxnSpPr>
            <a:cxnSpLocks/>
          </p:cNvCxnSpPr>
          <p:nvPr/>
        </p:nvCxnSpPr>
        <p:spPr>
          <a:xfrm>
            <a:off x="1532336" y="4590108"/>
            <a:ext cx="0" cy="593306"/>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3957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46</a:t>
            </a:fld>
            <a:endParaRPr lang="en-US" dirty="0"/>
          </a:p>
        </p:txBody>
      </p:sp>
      <p:sp>
        <p:nvSpPr>
          <p:cNvPr id="39" name="TextBox 38">
            <a:extLst>
              <a:ext uri="{FF2B5EF4-FFF2-40B4-BE49-F238E27FC236}">
                <a16:creationId xmlns:a16="http://schemas.microsoft.com/office/drawing/2014/main" id="{024AE8D3-F6A6-8744-9588-0880D2006515}"/>
              </a:ext>
            </a:extLst>
          </p:cNvPr>
          <p:cNvSpPr txBox="1"/>
          <p:nvPr/>
        </p:nvSpPr>
        <p:spPr>
          <a:xfrm>
            <a:off x="268437" y="648101"/>
            <a:ext cx="8519303"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#2.3</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：冒险的组合</a:t>
            </a:r>
            <a:endPar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8" name="TextBox 7">
            <a:extLst>
              <a:ext uri="{FF2B5EF4-FFF2-40B4-BE49-F238E27FC236}">
                <a16:creationId xmlns:a16="http://schemas.microsoft.com/office/drawing/2014/main" id="{6EFCD9EC-E618-E04F-BF58-4D04E554522F}"/>
              </a:ext>
            </a:extLst>
          </p:cNvPr>
          <p:cNvSpPr txBox="1"/>
          <p:nvPr/>
        </p:nvSpPr>
        <p:spPr>
          <a:xfrm>
            <a:off x="268437" y="1284863"/>
            <a:ext cx="5827563" cy="5459187"/>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这些冒险可能同时出现</a:t>
            </a: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a:p>
            <a:pPr marL="742950" lvl="1" indent="-285750">
              <a:lnSpc>
                <a:spcPct val="150000"/>
              </a:lnSpc>
              <a:buFont typeface="Wingdings" pitchFamily="2" charset="2"/>
              <a:buChar char="ü"/>
            </a:pP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组合</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（研讨题</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11.2.9</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err="1">
                <a:solidFill>
                  <a:prstClr val="black"/>
                </a:solidFill>
                <a:latin typeface="Courier New" panose="02070309020205020404" pitchFamily="49" charset="0"/>
                <a:ea typeface="SimHei" panose="02010609060101010101" pitchFamily="49" charset="-122"/>
                <a:cs typeface="Courier New" panose="02070309020205020404" pitchFamily="49" charset="0"/>
              </a:rPr>
              <a:t>jXX</a:t>
            </a: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跳转到</a:t>
            </a:r>
            <a:r>
              <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rPr>
              <a:t>ret</a:t>
            </a: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，且分支预测错误</a:t>
            </a: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a:p>
            <a:pPr marL="1200150" lvl="2" indent="-285750">
              <a:lnSpc>
                <a:spcPct val="150000"/>
              </a:lnSpc>
              <a:buFont typeface="Arial" panose="020B0604020202020204" pitchFamily="34" charset="0"/>
              <a:buChar char="•"/>
            </a:pPr>
            <a:r>
              <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rPr>
              <a:t>ret</a:t>
            </a: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本来就不应被执行，以</a:t>
            </a:r>
            <a:r>
              <a:rPr kumimoji="1" lang="en-US" altLang="zh-CN" dirty="0" err="1">
                <a:solidFill>
                  <a:prstClr val="black"/>
                </a:solidFill>
                <a:latin typeface="Courier New" panose="02070309020205020404" pitchFamily="49" charset="0"/>
                <a:ea typeface="SimHei" panose="02010609060101010101" pitchFamily="49" charset="-122"/>
                <a:cs typeface="Courier New" panose="02070309020205020404" pitchFamily="49" charset="0"/>
              </a:rPr>
              <a:t>jXX</a:t>
            </a: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的处理为准，取消后续指令的执行</a:t>
            </a: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a:p>
            <a:pPr marL="1200150" lvl="2" indent="-285750">
              <a:lnSpc>
                <a:spcPct val="150000"/>
              </a:lnSpc>
              <a:buFont typeface="Arial" panose="020B0604020202020204" pitchFamily="34" charset="0"/>
              <a:buChar char="•"/>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normal/</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stall, bubble, bubble, normal, normal</a:t>
            </a:r>
          </a:p>
          <a:p>
            <a:pPr marL="742950" lvl="1" indent="-285750">
              <a:lnSpc>
                <a:spcPct val="150000"/>
              </a:lnSpc>
              <a:buFont typeface="Wingdings" pitchFamily="2" charset="2"/>
              <a:buChar char="ü"/>
            </a:pP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组合</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B</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（研讨题</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11.2.10</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 </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rPr>
              <a:t>ret</a:t>
            </a: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也是一种</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use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Decode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时要读</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rsp</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lvl="2">
              <a:lnSpc>
                <a:spcPct val="150000"/>
              </a:lnSpc>
            </a:pP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   </a:t>
            </a:r>
            <a:r>
              <a:rPr kumimoji="1" lang="en-US" altLang="zh-CN" dirty="0" err="1">
                <a:solidFill>
                  <a:prstClr val="black"/>
                </a:solidFill>
                <a:latin typeface="Courier New" panose="02070309020205020404" pitchFamily="49" charset="0"/>
                <a:ea typeface="SimHei" panose="02010609060101010101" pitchFamily="49" charset="-122"/>
                <a:cs typeface="Courier New" panose="02070309020205020404" pitchFamily="49" charset="0"/>
              </a:rPr>
              <a:t>mrmovq</a:t>
            </a:r>
            <a:r>
              <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rPr>
              <a:t> (%</a:t>
            </a:r>
            <a:r>
              <a:rPr kumimoji="1" lang="en-US" altLang="zh-CN" dirty="0" err="1">
                <a:solidFill>
                  <a:prstClr val="black"/>
                </a:solidFill>
                <a:latin typeface="Courier New" panose="02070309020205020404" pitchFamily="49" charset="0"/>
                <a:ea typeface="SimHei" panose="02010609060101010101" pitchFamily="49" charset="-122"/>
                <a:cs typeface="Courier New" panose="02070309020205020404" pitchFamily="49" charset="0"/>
              </a:rPr>
              <a:t>rdi</a:t>
            </a:r>
            <a:r>
              <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rPr>
              <a:t>), %</a:t>
            </a:r>
            <a:r>
              <a:rPr kumimoji="1" lang="en-US" altLang="zh-CN" dirty="0" err="1">
                <a:solidFill>
                  <a:prstClr val="black"/>
                </a:solidFill>
                <a:latin typeface="Courier New" panose="02070309020205020404" pitchFamily="49" charset="0"/>
                <a:ea typeface="SimHei" panose="02010609060101010101" pitchFamily="49" charset="-122"/>
                <a:cs typeface="Courier New" panose="02070309020205020404" pitchFamily="49" charset="0"/>
              </a:rPr>
              <a:t>rsp</a:t>
            </a: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a:p>
            <a:pPr lvl="2">
              <a:lnSpc>
                <a:spcPct val="150000"/>
              </a:lnSpc>
            </a:pP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   </a:t>
            </a:r>
            <a:r>
              <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rPr>
              <a:t>ret</a:t>
            </a:r>
          </a:p>
          <a:p>
            <a:pPr marL="1200150" lvl="2" indent="-285750">
              <a:lnSpc>
                <a:spcPct val="150000"/>
              </a:lnSpc>
              <a:buFont typeface="Arial" panose="020B0604020202020204" pitchFamily="34" charset="0"/>
              <a:buChar char="•"/>
            </a:pPr>
            <a:r>
              <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rPr>
              <a:t>ret</a:t>
            </a: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在</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Decode</a:t>
            </a: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时同时发现</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load-use</a:t>
            </a: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和控制冒险</a:t>
            </a: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a:p>
            <a:pPr marL="1200150" lvl="2" indent="-285750">
              <a:lnSpc>
                <a:spcPct val="150000"/>
              </a:lnSpc>
              <a:buFont typeface="Arial" panose="020B0604020202020204" pitchFamily="34" charset="0"/>
              <a:buChar char="•"/>
            </a:pP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应该让</a:t>
            </a:r>
            <a:r>
              <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rPr>
              <a:t>ret</a:t>
            </a: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在</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Decode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再待一个时钟周期</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stall, </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stall</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 bubble, normal, normal</a:t>
            </a: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p:txBody>
      </p:sp>
      <p:pic>
        <p:nvPicPr>
          <p:cNvPr id="18" name="Picture 17">
            <a:extLst>
              <a:ext uri="{FF2B5EF4-FFF2-40B4-BE49-F238E27FC236}">
                <a16:creationId xmlns:a16="http://schemas.microsoft.com/office/drawing/2014/main" id="{EA46CE09-0059-B54F-9831-BC3C38A0F2A7}"/>
              </a:ext>
            </a:extLst>
          </p:cNvPr>
          <p:cNvPicPr>
            <a:picLocks noChangeAspect="1"/>
          </p:cNvPicPr>
          <p:nvPr/>
        </p:nvPicPr>
        <p:blipFill>
          <a:blip r:embed="rId2"/>
          <a:stretch>
            <a:fillRect/>
          </a:stretch>
        </p:blipFill>
        <p:spPr>
          <a:xfrm>
            <a:off x="6283352" y="1215268"/>
            <a:ext cx="5827564" cy="1861385"/>
          </a:xfrm>
          <a:prstGeom prst="rect">
            <a:avLst/>
          </a:prstGeom>
        </p:spPr>
      </p:pic>
      <p:pic>
        <p:nvPicPr>
          <p:cNvPr id="5" name="Picture 4">
            <a:extLst>
              <a:ext uri="{FF2B5EF4-FFF2-40B4-BE49-F238E27FC236}">
                <a16:creationId xmlns:a16="http://schemas.microsoft.com/office/drawing/2014/main" id="{A72B6714-491D-A14A-9D0A-0009C79A7C5C}"/>
              </a:ext>
            </a:extLst>
          </p:cNvPr>
          <p:cNvPicPr>
            <a:picLocks noChangeAspect="1"/>
          </p:cNvPicPr>
          <p:nvPr/>
        </p:nvPicPr>
        <p:blipFill rotWithShape="1">
          <a:blip r:embed="rId3"/>
          <a:srcRect r="1575" b="6168"/>
          <a:stretch/>
        </p:blipFill>
        <p:spPr>
          <a:xfrm>
            <a:off x="6400800" y="3035853"/>
            <a:ext cx="5710115" cy="1418226"/>
          </a:xfrm>
          <a:prstGeom prst="rect">
            <a:avLst/>
          </a:prstGeom>
        </p:spPr>
      </p:pic>
      <p:pic>
        <p:nvPicPr>
          <p:cNvPr id="9" name="Picture 8">
            <a:extLst>
              <a:ext uri="{FF2B5EF4-FFF2-40B4-BE49-F238E27FC236}">
                <a16:creationId xmlns:a16="http://schemas.microsoft.com/office/drawing/2014/main" id="{14B9C799-39F2-B944-995D-2C89B263A135}"/>
              </a:ext>
            </a:extLst>
          </p:cNvPr>
          <p:cNvPicPr>
            <a:picLocks noChangeAspect="1"/>
          </p:cNvPicPr>
          <p:nvPr/>
        </p:nvPicPr>
        <p:blipFill rotWithShape="1">
          <a:blip r:embed="rId4"/>
          <a:srcRect r="859" b="4101"/>
          <a:stretch/>
        </p:blipFill>
        <p:spPr>
          <a:xfrm>
            <a:off x="6452312" y="4522867"/>
            <a:ext cx="5592455" cy="1652926"/>
          </a:xfrm>
          <a:prstGeom prst="rect">
            <a:avLst/>
          </a:prstGeom>
        </p:spPr>
      </p:pic>
    </p:spTree>
    <p:extLst>
      <p:ext uri="{BB962C8B-B14F-4D97-AF65-F5344CB8AC3E}">
        <p14:creationId xmlns:p14="http://schemas.microsoft.com/office/powerpoint/2010/main" val="284095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47</a:t>
            </a:fld>
            <a:endParaRPr lang="en-US" dirty="0"/>
          </a:p>
        </p:txBody>
      </p:sp>
      <p:sp>
        <p:nvSpPr>
          <p:cNvPr id="39" name="TextBox 38">
            <a:extLst>
              <a:ext uri="{FF2B5EF4-FFF2-40B4-BE49-F238E27FC236}">
                <a16:creationId xmlns:a16="http://schemas.microsoft.com/office/drawing/2014/main" id="{024AE8D3-F6A6-8744-9588-0880D2006515}"/>
              </a:ext>
            </a:extLst>
          </p:cNvPr>
          <p:cNvSpPr txBox="1"/>
          <p:nvPr/>
        </p:nvSpPr>
        <p:spPr>
          <a:xfrm>
            <a:off x="268437" y="648101"/>
            <a:ext cx="8519303"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#3</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：异常处理</a:t>
            </a:r>
            <a:endParaRPr kumimoji="1" lang="en-US" altLang="zh-CN" sz="3200"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35" name="TextBox 34">
            <a:extLst>
              <a:ext uri="{FF2B5EF4-FFF2-40B4-BE49-F238E27FC236}">
                <a16:creationId xmlns:a16="http://schemas.microsoft.com/office/drawing/2014/main" id="{C4B135D4-7A2B-B644-901E-84B9831C9C4A}"/>
              </a:ext>
            </a:extLst>
          </p:cNvPr>
          <p:cNvSpPr txBox="1"/>
          <p:nvPr/>
        </p:nvSpPr>
        <p:spPr>
          <a:xfrm>
            <a:off x="268437" y="1232876"/>
            <a:ext cx="5510724" cy="5030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基本原则：让指令</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看上去</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是一条执行完再执行下一条的，不能暴露出并行执行的实现细节</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在</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pipeline</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中逐级向上传递状态码，到写回阶段再处理</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保证只有最先触发的异常被处理</a:t>
            </a: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一旦</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检测</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到</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异常，要</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立即</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禁止后面的指令修改程序员可见状态</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因为这些指令本不该执行</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在</a:t>
            </a:r>
            <a:r>
              <a:rPr kumimoji="1" lang="en-US" altLang="zh-CN" dirty="0" err="1">
                <a:solidFill>
                  <a:schemeClr val="accent1"/>
                </a:solidFill>
                <a:latin typeface="Courier New" panose="02070309020205020404" pitchFamily="49" charset="0"/>
                <a:ea typeface="SimHei" panose="02010609060101010101" pitchFamily="49" charset="-122"/>
                <a:cs typeface="Courier New" panose="02070309020205020404" pitchFamily="49" charset="0"/>
              </a:rPr>
              <a:t>jXX</a:t>
            </a:r>
            <a:r>
              <a:rPr kumimoji="1" lang="zh-CN" altLang="en-US" dirty="0">
                <a:solidFill>
                  <a:schemeClr val="accent1"/>
                </a:solidFill>
                <a:latin typeface="Courier New" panose="02070309020205020404" pitchFamily="49" charset="0"/>
                <a:ea typeface="SimHei" panose="02010609060101010101" pitchFamily="49" charset="-122"/>
                <a:cs typeface="Courier New" panose="02070309020205020404" pitchFamily="49" charset="0"/>
              </a:rPr>
              <a:t>分支预测错误时需要考虑同样的问题，不过好在分支预测错误被发现时前面的指令还没有机会修改程序员可见状态</a:t>
            </a:r>
            <a:endParaRPr kumimoji="1" lang="en-US" altLang="zh-CN" dirty="0">
              <a:solidFill>
                <a:schemeClr val="accent1"/>
              </a:solidFill>
              <a:latin typeface="Courier New" panose="02070309020205020404" pitchFamily="49" charset="0"/>
              <a:ea typeface="SimHei" panose="02010609060101010101" pitchFamily="49" charset="-122"/>
              <a:cs typeface="Courier New" panose="02070309020205020404" pitchFamily="49" charset="0"/>
            </a:endParaRPr>
          </a:p>
          <a:p>
            <a:pPr marL="1200150" lvl="2"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srgbClr val="FF0000"/>
                </a:solidFill>
                <a:effectLst/>
                <a:uLnTx/>
                <a:uFillTx/>
                <a:latin typeface="Courier New" panose="02070309020205020404" pitchFamily="49" charset="0"/>
                <a:ea typeface="SimHei" panose="02010609060101010101" pitchFamily="49" charset="-122"/>
                <a:cs typeface="Courier New" panose="02070309020205020404" pitchFamily="49" charset="0"/>
              </a:rPr>
              <a:t>注意区分检测异常和处理异常的不同</a:t>
            </a:r>
            <a:endPar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4C196C47-62E5-7149-9595-FD3AB3FA4C0A}"/>
              </a:ext>
            </a:extLst>
          </p:cNvPr>
          <p:cNvPicPr>
            <a:picLocks noChangeAspect="1"/>
          </p:cNvPicPr>
          <p:nvPr/>
        </p:nvPicPr>
        <p:blipFill>
          <a:blip r:embed="rId2"/>
          <a:stretch>
            <a:fillRect/>
          </a:stretch>
        </p:blipFill>
        <p:spPr>
          <a:xfrm>
            <a:off x="6412840" y="317500"/>
            <a:ext cx="4749800" cy="6223000"/>
          </a:xfrm>
          <a:prstGeom prst="rect">
            <a:avLst/>
          </a:prstGeom>
        </p:spPr>
      </p:pic>
    </p:spTree>
    <p:extLst>
      <p:ext uri="{BB962C8B-B14F-4D97-AF65-F5344CB8AC3E}">
        <p14:creationId xmlns:p14="http://schemas.microsoft.com/office/powerpoint/2010/main" val="382511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3DED87-A1D6-F949-A7CD-B64ABAC32066}"/>
              </a:ext>
            </a:extLst>
          </p:cNvPr>
          <p:cNvPicPr>
            <a:picLocks noChangeAspect="1"/>
          </p:cNvPicPr>
          <p:nvPr/>
        </p:nvPicPr>
        <p:blipFill>
          <a:blip r:embed="rId3"/>
          <a:stretch>
            <a:fillRect/>
          </a:stretch>
        </p:blipFill>
        <p:spPr>
          <a:xfrm>
            <a:off x="2174240" y="43084"/>
            <a:ext cx="7843520" cy="6771831"/>
          </a:xfrm>
          <a:prstGeom prst="rect">
            <a:avLst/>
          </a:prstGeom>
        </p:spPr>
      </p:pic>
      <p:sp>
        <p:nvSpPr>
          <p:cNvPr id="6" name="TextBox 5">
            <a:extLst>
              <a:ext uri="{FF2B5EF4-FFF2-40B4-BE49-F238E27FC236}">
                <a16:creationId xmlns:a16="http://schemas.microsoft.com/office/drawing/2014/main" id="{9CEC7AD6-1B0F-8E40-9398-201B9846C102}"/>
              </a:ext>
            </a:extLst>
          </p:cNvPr>
          <p:cNvSpPr txBox="1"/>
          <p:nvPr/>
        </p:nvSpPr>
        <p:spPr>
          <a:xfrm>
            <a:off x="10766323" y="6449961"/>
            <a:ext cx="1425677" cy="400110"/>
          </a:xfrm>
          <a:prstGeom prst="rect">
            <a:avLst/>
          </a:prstGeom>
          <a:solidFill>
            <a:schemeClr val="accent2"/>
          </a:solidFill>
          <a:ln w="19050">
            <a:solidFill>
              <a:schemeClr val="accent5">
                <a:lumMod val="60000"/>
                <a:lumOff val="40000"/>
              </a:schemeClr>
            </a:solidFill>
          </a:ln>
        </p:spPr>
        <p:txBody>
          <a:bodyPr wrap="square" rtlCol="0">
            <a:spAutoFit/>
          </a:bodyPr>
          <a:lstStyle/>
          <a:p>
            <a:pPr algn="ctr"/>
            <a:r>
              <a:rPr kumimoji="1" lang="en-US" altLang="zh-CN" sz="2000" dirty="0"/>
              <a:t>Fetch</a:t>
            </a:r>
            <a:endParaRPr kumimoji="1" lang="zh-CN" altLang="en-US" sz="2000" dirty="0"/>
          </a:p>
        </p:txBody>
      </p:sp>
      <p:sp>
        <p:nvSpPr>
          <p:cNvPr id="7" name="TextBox 6">
            <a:extLst>
              <a:ext uri="{FF2B5EF4-FFF2-40B4-BE49-F238E27FC236}">
                <a16:creationId xmlns:a16="http://schemas.microsoft.com/office/drawing/2014/main" id="{E732E5AD-C2F6-6345-B9E2-78DFD877439D}"/>
              </a:ext>
            </a:extLst>
          </p:cNvPr>
          <p:cNvSpPr txBox="1"/>
          <p:nvPr/>
        </p:nvSpPr>
        <p:spPr>
          <a:xfrm>
            <a:off x="10766323" y="604985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Decode</a:t>
            </a:r>
            <a:endParaRPr kumimoji="1" lang="zh-CN" altLang="en-US" sz="2000" dirty="0"/>
          </a:p>
        </p:txBody>
      </p:sp>
      <p:sp>
        <p:nvSpPr>
          <p:cNvPr id="8" name="TextBox 7">
            <a:extLst>
              <a:ext uri="{FF2B5EF4-FFF2-40B4-BE49-F238E27FC236}">
                <a16:creationId xmlns:a16="http://schemas.microsoft.com/office/drawing/2014/main" id="{86E1D7DF-827B-344D-9617-61774315349A}"/>
              </a:ext>
            </a:extLst>
          </p:cNvPr>
          <p:cNvSpPr txBox="1"/>
          <p:nvPr/>
        </p:nvSpPr>
        <p:spPr>
          <a:xfrm>
            <a:off x="10766323" y="564974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Execute</a:t>
            </a:r>
            <a:endParaRPr kumimoji="1" lang="zh-CN" altLang="en-US" sz="2000" dirty="0"/>
          </a:p>
        </p:txBody>
      </p:sp>
      <p:sp>
        <p:nvSpPr>
          <p:cNvPr id="9" name="TextBox 8">
            <a:extLst>
              <a:ext uri="{FF2B5EF4-FFF2-40B4-BE49-F238E27FC236}">
                <a16:creationId xmlns:a16="http://schemas.microsoft.com/office/drawing/2014/main" id="{17BFEA66-DAEA-9C45-9A3C-3956608B0D13}"/>
              </a:ext>
            </a:extLst>
          </p:cNvPr>
          <p:cNvSpPr txBox="1"/>
          <p:nvPr/>
        </p:nvSpPr>
        <p:spPr>
          <a:xfrm>
            <a:off x="10766322" y="524963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Memory</a:t>
            </a:r>
            <a:endParaRPr kumimoji="1" lang="zh-CN" altLang="en-US" sz="2000" dirty="0"/>
          </a:p>
        </p:txBody>
      </p:sp>
      <p:sp>
        <p:nvSpPr>
          <p:cNvPr id="10" name="TextBox 9">
            <a:extLst>
              <a:ext uri="{FF2B5EF4-FFF2-40B4-BE49-F238E27FC236}">
                <a16:creationId xmlns:a16="http://schemas.microsoft.com/office/drawing/2014/main" id="{3166D7E8-C670-3C44-8166-B2D99A6FC94E}"/>
              </a:ext>
            </a:extLst>
          </p:cNvPr>
          <p:cNvSpPr txBox="1"/>
          <p:nvPr/>
        </p:nvSpPr>
        <p:spPr>
          <a:xfrm>
            <a:off x="10766321" y="484952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Writeback</a:t>
            </a:r>
            <a:endParaRPr kumimoji="1" lang="zh-CN" altLang="en-US" sz="2000" dirty="0"/>
          </a:p>
        </p:txBody>
      </p:sp>
      <p:sp>
        <p:nvSpPr>
          <p:cNvPr id="3" name="Rectangle 2">
            <a:extLst>
              <a:ext uri="{FF2B5EF4-FFF2-40B4-BE49-F238E27FC236}">
                <a16:creationId xmlns:a16="http://schemas.microsoft.com/office/drawing/2014/main" id="{BC2CD8A1-BD87-4F4E-9088-3D9F2A586650}"/>
              </a:ext>
            </a:extLst>
          </p:cNvPr>
          <p:cNvSpPr/>
          <p:nvPr/>
        </p:nvSpPr>
        <p:spPr>
          <a:xfrm>
            <a:off x="8812530" y="434242"/>
            <a:ext cx="793253" cy="457298"/>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Rectangle 12">
            <a:extLst>
              <a:ext uri="{FF2B5EF4-FFF2-40B4-BE49-F238E27FC236}">
                <a16:creationId xmlns:a16="http://schemas.microsoft.com/office/drawing/2014/main" id="{B64B2680-CC2B-894C-AE18-9EC237C035DF}"/>
              </a:ext>
            </a:extLst>
          </p:cNvPr>
          <p:cNvSpPr/>
          <p:nvPr/>
        </p:nvSpPr>
        <p:spPr>
          <a:xfrm>
            <a:off x="9247366" y="934181"/>
            <a:ext cx="793253" cy="457297"/>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TextBox 11">
            <a:extLst>
              <a:ext uri="{FF2B5EF4-FFF2-40B4-BE49-F238E27FC236}">
                <a16:creationId xmlns:a16="http://schemas.microsoft.com/office/drawing/2014/main" id="{A38C13AE-CF59-304B-A9DA-DE7C6392085D}"/>
              </a:ext>
            </a:extLst>
          </p:cNvPr>
          <p:cNvSpPr txBox="1"/>
          <p:nvPr/>
        </p:nvSpPr>
        <p:spPr>
          <a:xfrm>
            <a:off x="10040620" y="934181"/>
            <a:ext cx="598241" cy="369332"/>
          </a:xfrm>
          <a:prstGeom prst="rect">
            <a:avLst/>
          </a:prstGeom>
          <a:noFill/>
        </p:spPr>
        <p:txBody>
          <a:bodyPr wrap="none" rtlCol="0">
            <a:spAutoFit/>
          </a:bodyPr>
          <a:lstStyle/>
          <a:p>
            <a:r>
              <a:rPr kumimoji="1" lang="en-US" altLang="zh-CN" dirty="0">
                <a:solidFill>
                  <a:schemeClr val="accent6"/>
                </a:solidFill>
                <a:latin typeface="Courier New" panose="02070309020205020404" pitchFamily="49" charset="0"/>
                <a:cs typeface="Courier New" panose="02070309020205020404" pitchFamily="49" charset="0"/>
              </a:rPr>
              <a:t>ret</a:t>
            </a:r>
            <a:endParaRPr kumimoji="1" lang="zh-CN" altLang="en-US" dirty="0">
              <a:solidFill>
                <a:schemeClr val="accent6"/>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36D878A5-A41C-E94C-80D4-396472121FD4}"/>
              </a:ext>
            </a:extLst>
          </p:cNvPr>
          <p:cNvSpPr txBox="1"/>
          <p:nvPr/>
        </p:nvSpPr>
        <p:spPr>
          <a:xfrm>
            <a:off x="9623198" y="434242"/>
            <a:ext cx="2444900" cy="369332"/>
          </a:xfrm>
          <a:prstGeom prst="rect">
            <a:avLst/>
          </a:prstGeom>
          <a:noFill/>
        </p:spPr>
        <p:txBody>
          <a:bodyPr wrap="none" rtlCol="0">
            <a:spAutoFit/>
          </a:bodyPr>
          <a:lstStyle/>
          <a:p>
            <a:r>
              <a:rPr kumimoji="1" lang="zh-CN" altLang="en-US" dirty="0">
                <a:solidFill>
                  <a:schemeClr val="accent6"/>
                </a:solidFill>
                <a:latin typeface="SimHei" panose="02010609060101010101" pitchFamily="49" charset="-122"/>
                <a:ea typeface="SimHei" panose="02010609060101010101" pitchFamily="49" charset="-122"/>
              </a:rPr>
              <a:t>发现</a:t>
            </a:r>
            <a:r>
              <a:rPr kumimoji="1" lang="en-US" altLang="zh-CN" dirty="0" err="1">
                <a:solidFill>
                  <a:schemeClr val="accent6"/>
                </a:solidFill>
                <a:latin typeface="Courier New" panose="02070309020205020404" pitchFamily="49" charset="0"/>
                <a:ea typeface="SimHei" panose="02010609060101010101" pitchFamily="49" charset="-122"/>
                <a:cs typeface="Courier New" panose="02070309020205020404" pitchFamily="49" charset="0"/>
              </a:rPr>
              <a:t>jXX</a:t>
            </a:r>
            <a:r>
              <a:rPr kumimoji="1" lang="zh-CN" altLang="en-US" dirty="0">
                <a:solidFill>
                  <a:schemeClr val="accent6"/>
                </a:solidFill>
                <a:latin typeface="SimHei" panose="02010609060101010101" pitchFamily="49" charset="-122"/>
                <a:ea typeface="SimHei" panose="02010609060101010101" pitchFamily="49" charset="-122"/>
              </a:rPr>
              <a:t>分支预测错误</a:t>
            </a:r>
          </a:p>
        </p:txBody>
      </p:sp>
      <p:sp>
        <p:nvSpPr>
          <p:cNvPr id="16" name="TextBox 15">
            <a:extLst>
              <a:ext uri="{FF2B5EF4-FFF2-40B4-BE49-F238E27FC236}">
                <a16:creationId xmlns:a16="http://schemas.microsoft.com/office/drawing/2014/main" id="{1EFAF288-19B0-4E41-BBE4-B023011AEBED}"/>
              </a:ext>
            </a:extLst>
          </p:cNvPr>
          <p:cNvSpPr txBox="1"/>
          <p:nvPr/>
        </p:nvSpPr>
        <p:spPr>
          <a:xfrm>
            <a:off x="7784124" y="1959409"/>
            <a:ext cx="1738611" cy="646331"/>
          </a:xfrm>
          <a:prstGeom prst="rect">
            <a:avLst/>
          </a:prstGeom>
          <a:solidFill>
            <a:schemeClr val="bg1"/>
          </a:solidFill>
        </p:spPr>
        <p:txBody>
          <a:bodyPr wrap="square" rtlCol="0">
            <a:spAutoFit/>
          </a:bodyPr>
          <a:lstStyle/>
          <a:p>
            <a:r>
              <a:rPr kumimoji="1" lang="zh-CN" altLang="en-CN" dirty="0">
                <a:solidFill>
                  <a:schemeClr val="accent6"/>
                </a:solidFill>
                <a:latin typeface="Calibri" panose="020F0502020204030204" pitchFamily="34" charset="0"/>
                <a:ea typeface="SimHei" panose="02010609060101010101" pitchFamily="49" charset="-122"/>
                <a:cs typeface="Calibri" panose="020F0502020204030204" pitchFamily="34" charset="0"/>
              </a:rPr>
              <a:t>保证</a:t>
            </a:r>
            <a:r>
              <a:rPr kumimoji="1" lang="zh-CN" altLang="en-US" dirty="0">
                <a:solidFill>
                  <a:schemeClr val="accent6"/>
                </a:solidFill>
                <a:latin typeface="Calibri" panose="020F0502020204030204" pitchFamily="34" charset="0"/>
                <a:ea typeface="SimHei" panose="02010609060101010101" pitchFamily="49" charset="-122"/>
                <a:cs typeface="Calibri" panose="020F0502020204030204" pitchFamily="34" charset="0"/>
              </a:rPr>
              <a:t>每个周期发射一条指令</a:t>
            </a:r>
          </a:p>
        </p:txBody>
      </p:sp>
    </p:spTree>
    <p:extLst>
      <p:ext uri="{BB962C8B-B14F-4D97-AF65-F5344CB8AC3E}">
        <p14:creationId xmlns:p14="http://schemas.microsoft.com/office/powerpoint/2010/main" val="56421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2" grpId="0"/>
      <p:bldP spid="15" grpId="0"/>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584A57-B571-CB43-93FF-6A7991D790A5}"/>
              </a:ext>
            </a:extLst>
          </p:cNvPr>
          <p:cNvSpPr txBox="1"/>
          <p:nvPr/>
        </p:nvSpPr>
        <p:spPr>
          <a:xfrm>
            <a:off x="10766323" y="644996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Fetch</a:t>
            </a:r>
            <a:endParaRPr kumimoji="1" lang="zh-CN" altLang="en-US" sz="2000" dirty="0"/>
          </a:p>
        </p:txBody>
      </p:sp>
      <p:sp>
        <p:nvSpPr>
          <p:cNvPr id="9" name="TextBox 8">
            <a:extLst>
              <a:ext uri="{FF2B5EF4-FFF2-40B4-BE49-F238E27FC236}">
                <a16:creationId xmlns:a16="http://schemas.microsoft.com/office/drawing/2014/main" id="{994E6637-D280-244D-92FD-11B4D354AD1D}"/>
              </a:ext>
            </a:extLst>
          </p:cNvPr>
          <p:cNvSpPr txBox="1"/>
          <p:nvPr/>
        </p:nvSpPr>
        <p:spPr>
          <a:xfrm>
            <a:off x="10766323" y="6049851"/>
            <a:ext cx="1425677" cy="400110"/>
          </a:xfrm>
          <a:prstGeom prst="rect">
            <a:avLst/>
          </a:prstGeom>
          <a:solidFill>
            <a:schemeClr val="accent2"/>
          </a:solidFill>
          <a:ln w="19050">
            <a:solidFill>
              <a:schemeClr val="accent5">
                <a:lumMod val="60000"/>
                <a:lumOff val="40000"/>
              </a:schemeClr>
            </a:solidFill>
          </a:ln>
        </p:spPr>
        <p:txBody>
          <a:bodyPr wrap="square" rtlCol="0">
            <a:spAutoFit/>
          </a:bodyPr>
          <a:lstStyle/>
          <a:p>
            <a:pPr algn="ctr"/>
            <a:r>
              <a:rPr kumimoji="1" lang="en-US" altLang="zh-CN" sz="2000" dirty="0"/>
              <a:t>Decode</a:t>
            </a:r>
            <a:endParaRPr kumimoji="1" lang="zh-CN" altLang="en-US" sz="2000" dirty="0"/>
          </a:p>
        </p:txBody>
      </p:sp>
      <p:sp>
        <p:nvSpPr>
          <p:cNvPr id="14" name="TextBox 13">
            <a:extLst>
              <a:ext uri="{FF2B5EF4-FFF2-40B4-BE49-F238E27FC236}">
                <a16:creationId xmlns:a16="http://schemas.microsoft.com/office/drawing/2014/main" id="{773971F0-08A9-564A-BE32-31BF224BCED1}"/>
              </a:ext>
            </a:extLst>
          </p:cNvPr>
          <p:cNvSpPr txBox="1"/>
          <p:nvPr/>
        </p:nvSpPr>
        <p:spPr>
          <a:xfrm>
            <a:off x="10766323" y="564974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Execute</a:t>
            </a:r>
            <a:endParaRPr kumimoji="1" lang="zh-CN" altLang="en-US" sz="2000" dirty="0"/>
          </a:p>
        </p:txBody>
      </p:sp>
      <p:sp>
        <p:nvSpPr>
          <p:cNvPr id="15" name="TextBox 14">
            <a:extLst>
              <a:ext uri="{FF2B5EF4-FFF2-40B4-BE49-F238E27FC236}">
                <a16:creationId xmlns:a16="http://schemas.microsoft.com/office/drawing/2014/main" id="{162AA078-EEFD-5A46-BDD8-1FBB941F1A54}"/>
              </a:ext>
            </a:extLst>
          </p:cNvPr>
          <p:cNvSpPr txBox="1"/>
          <p:nvPr/>
        </p:nvSpPr>
        <p:spPr>
          <a:xfrm>
            <a:off x="10766322" y="524963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Memory</a:t>
            </a:r>
            <a:endParaRPr kumimoji="1" lang="zh-CN" altLang="en-US" sz="2000" dirty="0"/>
          </a:p>
        </p:txBody>
      </p:sp>
      <p:sp>
        <p:nvSpPr>
          <p:cNvPr id="16" name="TextBox 15">
            <a:extLst>
              <a:ext uri="{FF2B5EF4-FFF2-40B4-BE49-F238E27FC236}">
                <a16:creationId xmlns:a16="http://schemas.microsoft.com/office/drawing/2014/main" id="{319D59ED-373F-584D-9D42-BE1F8CDBB11C}"/>
              </a:ext>
            </a:extLst>
          </p:cNvPr>
          <p:cNvSpPr txBox="1"/>
          <p:nvPr/>
        </p:nvSpPr>
        <p:spPr>
          <a:xfrm>
            <a:off x="10766321" y="4849521"/>
            <a:ext cx="1425677" cy="400110"/>
          </a:xfrm>
          <a:prstGeom prst="rect">
            <a:avLst/>
          </a:prstGeom>
          <a:solidFill>
            <a:schemeClr val="accent2"/>
          </a:solidFill>
          <a:ln w="19050">
            <a:solidFill>
              <a:schemeClr val="accent5">
                <a:lumMod val="60000"/>
                <a:lumOff val="40000"/>
              </a:schemeClr>
            </a:solidFill>
          </a:ln>
        </p:spPr>
        <p:txBody>
          <a:bodyPr wrap="square" rtlCol="0">
            <a:spAutoFit/>
          </a:bodyPr>
          <a:lstStyle/>
          <a:p>
            <a:pPr algn="ctr"/>
            <a:r>
              <a:rPr kumimoji="1" lang="en-US" altLang="zh-CN" sz="2000" dirty="0"/>
              <a:t>Writeback</a:t>
            </a:r>
            <a:endParaRPr kumimoji="1" lang="zh-CN" altLang="en-US" sz="2000" dirty="0"/>
          </a:p>
        </p:txBody>
      </p:sp>
      <p:pic>
        <p:nvPicPr>
          <p:cNvPr id="17" name="Picture 16">
            <a:extLst>
              <a:ext uri="{FF2B5EF4-FFF2-40B4-BE49-F238E27FC236}">
                <a16:creationId xmlns:a16="http://schemas.microsoft.com/office/drawing/2014/main" id="{E15C77CD-BBB6-5C4D-AE35-FAA2A383C9E1}"/>
              </a:ext>
            </a:extLst>
          </p:cNvPr>
          <p:cNvPicPr>
            <a:picLocks noChangeAspect="1"/>
          </p:cNvPicPr>
          <p:nvPr/>
        </p:nvPicPr>
        <p:blipFill>
          <a:blip r:embed="rId3"/>
          <a:stretch>
            <a:fillRect/>
          </a:stretch>
        </p:blipFill>
        <p:spPr>
          <a:xfrm>
            <a:off x="1559653" y="194006"/>
            <a:ext cx="8343900" cy="6388100"/>
          </a:xfrm>
          <a:prstGeom prst="rect">
            <a:avLst/>
          </a:prstGeom>
        </p:spPr>
      </p:pic>
      <p:cxnSp>
        <p:nvCxnSpPr>
          <p:cNvPr id="18" name="Straight Connector 17">
            <a:extLst>
              <a:ext uri="{FF2B5EF4-FFF2-40B4-BE49-F238E27FC236}">
                <a16:creationId xmlns:a16="http://schemas.microsoft.com/office/drawing/2014/main" id="{8A01C9D7-74F4-724C-A1DE-5DF13C6B0233}"/>
              </a:ext>
            </a:extLst>
          </p:cNvPr>
          <p:cNvCxnSpPr>
            <a:cxnSpLocks/>
          </p:cNvCxnSpPr>
          <p:nvPr/>
        </p:nvCxnSpPr>
        <p:spPr>
          <a:xfrm>
            <a:off x="8921578" y="3879546"/>
            <a:ext cx="464274" cy="0"/>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sp>
        <p:nvSpPr>
          <p:cNvPr id="19" name="TextBox 18">
            <a:extLst>
              <a:ext uri="{FF2B5EF4-FFF2-40B4-BE49-F238E27FC236}">
                <a16:creationId xmlns:a16="http://schemas.microsoft.com/office/drawing/2014/main" id="{64B5B181-6A1D-A940-9F21-A9531D26641E}"/>
              </a:ext>
            </a:extLst>
          </p:cNvPr>
          <p:cNvSpPr txBox="1"/>
          <p:nvPr/>
        </p:nvSpPr>
        <p:spPr>
          <a:xfrm>
            <a:off x="9428458" y="3694880"/>
            <a:ext cx="646331" cy="369332"/>
          </a:xfrm>
          <a:prstGeom prst="rect">
            <a:avLst/>
          </a:prstGeom>
          <a:noFill/>
        </p:spPr>
        <p:txBody>
          <a:bodyPr wrap="none" rtlCol="0">
            <a:spAutoFit/>
          </a:bodyPr>
          <a:lstStyle/>
          <a:p>
            <a:r>
              <a:rPr kumimoji="1" lang="zh-CN" altLang="en-US" dirty="0">
                <a:solidFill>
                  <a:schemeClr val="accent6"/>
                </a:solidFill>
                <a:latin typeface="SimHei" panose="02010609060101010101" pitchFamily="49" charset="-122"/>
                <a:ea typeface="SimHei" panose="02010609060101010101" pitchFamily="49" charset="-122"/>
              </a:rPr>
              <a:t>写回</a:t>
            </a:r>
          </a:p>
        </p:txBody>
      </p:sp>
      <p:cxnSp>
        <p:nvCxnSpPr>
          <p:cNvPr id="20" name="Straight Connector 19">
            <a:extLst>
              <a:ext uri="{FF2B5EF4-FFF2-40B4-BE49-F238E27FC236}">
                <a16:creationId xmlns:a16="http://schemas.microsoft.com/office/drawing/2014/main" id="{60A6267B-C1A2-454B-827D-16AD5D8C2BB5}"/>
              </a:ext>
            </a:extLst>
          </p:cNvPr>
          <p:cNvCxnSpPr>
            <a:cxnSpLocks/>
          </p:cNvCxnSpPr>
          <p:nvPr/>
        </p:nvCxnSpPr>
        <p:spPr>
          <a:xfrm>
            <a:off x="8070943" y="2165046"/>
            <a:ext cx="0" cy="1337899"/>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sp>
        <p:nvSpPr>
          <p:cNvPr id="22" name="TextBox 21">
            <a:extLst>
              <a:ext uri="{FF2B5EF4-FFF2-40B4-BE49-F238E27FC236}">
                <a16:creationId xmlns:a16="http://schemas.microsoft.com/office/drawing/2014/main" id="{442B5BCF-A144-6B48-8953-AC699206D99E}"/>
              </a:ext>
            </a:extLst>
          </p:cNvPr>
          <p:cNvSpPr txBox="1"/>
          <p:nvPr/>
        </p:nvSpPr>
        <p:spPr>
          <a:xfrm>
            <a:off x="7747777" y="1784284"/>
            <a:ext cx="646331" cy="369332"/>
          </a:xfrm>
          <a:prstGeom prst="rect">
            <a:avLst/>
          </a:prstGeom>
          <a:noFill/>
        </p:spPr>
        <p:txBody>
          <a:bodyPr wrap="none" rtlCol="0">
            <a:spAutoFit/>
          </a:bodyPr>
          <a:lstStyle/>
          <a:p>
            <a:r>
              <a:rPr kumimoji="1" lang="zh-CN" altLang="en-US" dirty="0">
                <a:solidFill>
                  <a:schemeClr val="accent6"/>
                </a:solidFill>
                <a:latin typeface="SimHei" panose="02010609060101010101" pitchFamily="49" charset="-122"/>
                <a:ea typeface="SimHei" panose="02010609060101010101" pitchFamily="49" charset="-122"/>
              </a:rPr>
              <a:t>转发</a:t>
            </a:r>
          </a:p>
        </p:txBody>
      </p:sp>
      <p:sp>
        <p:nvSpPr>
          <p:cNvPr id="23" name="TextBox 22">
            <a:extLst>
              <a:ext uri="{FF2B5EF4-FFF2-40B4-BE49-F238E27FC236}">
                <a16:creationId xmlns:a16="http://schemas.microsoft.com/office/drawing/2014/main" id="{DA821A64-0975-8940-8E07-09255A68AA7A}"/>
              </a:ext>
            </a:extLst>
          </p:cNvPr>
          <p:cNvSpPr txBox="1"/>
          <p:nvPr/>
        </p:nvSpPr>
        <p:spPr>
          <a:xfrm>
            <a:off x="9385852" y="838927"/>
            <a:ext cx="2492990" cy="369332"/>
          </a:xfrm>
          <a:prstGeom prst="rect">
            <a:avLst/>
          </a:prstGeom>
          <a:noFill/>
        </p:spPr>
        <p:txBody>
          <a:bodyPr wrap="none" rtlCol="0">
            <a:spAutoFit/>
          </a:bodyPr>
          <a:lstStyle/>
          <a:p>
            <a:r>
              <a:rPr kumimoji="1" lang="zh-CN" altLang="en-US" dirty="0">
                <a:solidFill>
                  <a:schemeClr val="accent6"/>
                </a:solidFill>
                <a:latin typeface="Calibri" panose="020F0502020204030204" pitchFamily="34" charset="0"/>
                <a:ea typeface="SimHei" panose="02010609060101010101" pitchFamily="49" charset="-122"/>
                <a:cs typeface="Calibri" panose="020F0502020204030204" pitchFamily="34" charset="0"/>
              </a:rPr>
              <a:t>先转发近的，</a:t>
            </a:r>
            <a:r>
              <a:rPr kumimoji="1" lang="en-US" altLang="zh-CN" dirty="0" err="1">
                <a:solidFill>
                  <a:schemeClr val="accent6"/>
                </a:solidFill>
                <a:latin typeface="Calibri" panose="020F0502020204030204" pitchFamily="34" charset="0"/>
                <a:ea typeface="SimHei" panose="02010609060101010101" pitchFamily="49" charset="-122"/>
                <a:cs typeface="Calibri" panose="020F0502020204030204" pitchFamily="34" charset="0"/>
              </a:rPr>
              <a:t>valM</a:t>
            </a:r>
            <a:r>
              <a:rPr kumimoji="1" lang="zh-CN" altLang="en-US" dirty="0">
                <a:solidFill>
                  <a:schemeClr val="accent6"/>
                </a:solidFill>
                <a:latin typeface="Calibri" panose="020F0502020204030204" pitchFamily="34" charset="0"/>
                <a:ea typeface="SimHei" panose="02010609060101010101" pitchFamily="49" charset="-122"/>
                <a:cs typeface="Calibri" panose="020F0502020204030204" pitchFamily="34" charset="0"/>
              </a:rPr>
              <a:t>优先</a:t>
            </a:r>
          </a:p>
        </p:txBody>
      </p:sp>
      <p:cxnSp>
        <p:nvCxnSpPr>
          <p:cNvPr id="13" name="Straight Arrow Connector 12">
            <a:extLst>
              <a:ext uri="{FF2B5EF4-FFF2-40B4-BE49-F238E27FC236}">
                <a16:creationId xmlns:a16="http://schemas.microsoft.com/office/drawing/2014/main" id="{4E54A779-A8A0-3F44-953C-8308638578DE}"/>
              </a:ext>
            </a:extLst>
          </p:cNvPr>
          <p:cNvCxnSpPr>
            <a:cxnSpLocks/>
          </p:cNvCxnSpPr>
          <p:nvPr/>
        </p:nvCxnSpPr>
        <p:spPr>
          <a:xfrm flipV="1">
            <a:off x="6598508" y="1618735"/>
            <a:ext cx="0" cy="3842951"/>
          </a:xfrm>
          <a:prstGeom prst="straightConnector1">
            <a:avLst/>
          </a:prstGeom>
          <a:ln>
            <a:tailEnd type="triangle" w="lg" len="lg"/>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70454AFF-521A-4448-A19E-221FBF6499B0}"/>
              </a:ext>
            </a:extLst>
          </p:cNvPr>
          <p:cNvCxnSpPr>
            <a:cxnSpLocks/>
          </p:cNvCxnSpPr>
          <p:nvPr/>
        </p:nvCxnSpPr>
        <p:spPr>
          <a:xfrm flipV="1">
            <a:off x="6989447" y="1618735"/>
            <a:ext cx="0" cy="3842951"/>
          </a:xfrm>
          <a:prstGeom prst="straightConnector1">
            <a:avLst/>
          </a:prstGeom>
          <a:ln>
            <a:tailEnd type="triangle" w="lg" len="lg"/>
          </a:ln>
        </p:spPr>
        <p:style>
          <a:lnRef idx="3">
            <a:schemeClr val="accent6"/>
          </a:lnRef>
          <a:fillRef idx="0">
            <a:schemeClr val="accent6"/>
          </a:fillRef>
          <a:effectRef idx="2">
            <a:schemeClr val="accent6"/>
          </a:effectRef>
          <a:fontRef idx="minor">
            <a:schemeClr val="tx1"/>
          </a:fontRef>
        </p:style>
      </p:cxnSp>
      <p:cxnSp>
        <p:nvCxnSpPr>
          <p:cNvPr id="24" name="Straight Arrow Connector 23">
            <a:extLst>
              <a:ext uri="{FF2B5EF4-FFF2-40B4-BE49-F238E27FC236}">
                <a16:creationId xmlns:a16="http://schemas.microsoft.com/office/drawing/2014/main" id="{52B28B0F-3B8A-B243-8C1D-8E6F4DE4AF8F}"/>
              </a:ext>
            </a:extLst>
          </p:cNvPr>
          <p:cNvCxnSpPr>
            <a:cxnSpLocks/>
          </p:cNvCxnSpPr>
          <p:nvPr/>
        </p:nvCxnSpPr>
        <p:spPr>
          <a:xfrm flipV="1">
            <a:off x="4584324" y="2206902"/>
            <a:ext cx="0" cy="3333685"/>
          </a:xfrm>
          <a:prstGeom prst="straightConnector1">
            <a:avLst/>
          </a:prstGeom>
          <a:ln>
            <a:tailEnd type="triangle" w="lg" len="lg"/>
          </a:ln>
        </p:spPr>
        <p:style>
          <a:lnRef idx="3">
            <a:schemeClr val="accent6"/>
          </a:lnRef>
          <a:fillRef idx="0">
            <a:schemeClr val="accent6"/>
          </a:fillRef>
          <a:effectRef idx="2">
            <a:schemeClr val="accent6"/>
          </a:effectRef>
          <a:fontRef idx="minor">
            <a:schemeClr val="tx1"/>
          </a:fontRef>
        </p:style>
      </p:cxnSp>
      <p:cxnSp>
        <p:nvCxnSpPr>
          <p:cNvPr id="25" name="Straight Connector 24">
            <a:extLst>
              <a:ext uri="{FF2B5EF4-FFF2-40B4-BE49-F238E27FC236}">
                <a16:creationId xmlns:a16="http://schemas.microsoft.com/office/drawing/2014/main" id="{469956EF-A6B3-6B49-B35E-7544FF927774}"/>
              </a:ext>
            </a:extLst>
          </p:cNvPr>
          <p:cNvCxnSpPr>
            <a:cxnSpLocks/>
          </p:cNvCxnSpPr>
          <p:nvPr/>
        </p:nvCxnSpPr>
        <p:spPr>
          <a:xfrm>
            <a:off x="4584324" y="5533814"/>
            <a:ext cx="834343" cy="0"/>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5BC4667B-A1B6-C447-BCDD-FC903C91C900}"/>
              </a:ext>
            </a:extLst>
          </p:cNvPr>
          <p:cNvCxnSpPr>
            <a:cxnSpLocks/>
          </p:cNvCxnSpPr>
          <p:nvPr/>
        </p:nvCxnSpPr>
        <p:spPr>
          <a:xfrm flipV="1">
            <a:off x="5398348" y="5540587"/>
            <a:ext cx="0" cy="650240"/>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6DACA17A-D3A5-9E42-BE6A-E75E8321CB52}"/>
              </a:ext>
            </a:extLst>
          </p:cNvPr>
          <p:cNvSpPr txBox="1"/>
          <p:nvPr/>
        </p:nvSpPr>
        <p:spPr>
          <a:xfrm>
            <a:off x="897647" y="3227413"/>
            <a:ext cx="3509094" cy="646331"/>
          </a:xfrm>
          <a:prstGeom prst="rect">
            <a:avLst/>
          </a:prstGeom>
          <a:solidFill>
            <a:schemeClr val="bg1"/>
          </a:solidFill>
        </p:spPr>
        <p:txBody>
          <a:bodyPr wrap="square" rtlCol="0">
            <a:spAutoFit/>
          </a:bodyPr>
          <a:lstStyle/>
          <a:p>
            <a:r>
              <a:rPr kumimoji="1" lang="zh-CN" altLang="en-US" dirty="0">
                <a:solidFill>
                  <a:schemeClr val="accent6"/>
                </a:solidFill>
                <a:latin typeface="Calibri" panose="020F0502020204030204" pitchFamily="34" charset="0"/>
                <a:ea typeface="SimHei" panose="02010609060101010101" pitchFamily="49" charset="-122"/>
                <a:cs typeface="Calibri" panose="020F0502020204030204" pitchFamily="34" charset="0"/>
              </a:rPr>
              <a:t>只有</a:t>
            </a:r>
            <a:r>
              <a:rPr kumimoji="1" lang="en-US" altLang="zh-CN" dirty="0">
                <a:solidFill>
                  <a:schemeClr val="accent6"/>
                </a:solidFill>
                <a:latin typeface="Courier New" panose="02070309020205020404" pitchFamily="49" charset="0"/>
                <a:ea typeface="SimHei" panose="02010609060101010101" pitchFamily="49" charset="-122"/>
                <a:cs typeface="Courier New" panose="02070309020205020404" pitchFamily="49" charset="0"/>
              </a:rPr>
              <a:t>call</a:t>
            </a:r>
            <a:r>
              <a:rPr kumimoji="1" lang="zh-CN" altLang="en-US" dirty="0">
                <a:solidFill>
                  <a:schemeClr val="accent6"/>
                </a:solidFill>
                <a:latin typeface="Calibri" panose="020F0502020204030204" pitchFamily="34" charset="0"/>
                <a:ea typeface="SimHei" panose="02010609060101010101" pitchFamily="49" charset="-122"/>
                <a:cs typeface="Calibri" panose="020F0502020204030204" pitchFamily="34" charset="0"/>
              </a:rPr>
              <a:t>需要把</a:t>
            </a:r>
            <a:r>
              <a:rPr kumimoji="1" lang="en-US" altLang="zh-CN" dirty="0" err="1">
                <a:solidFill>
                  <a:schemeClr val="accent6"/>
                </a:solidFill>
                <a:latin typeface="Calibri" panose="020F0502020204030204" pitchFamily="34" charset="0"/>
                <a:ea typeface="SimHei" panose="02010609060101010101" pitchFamily="49" charset="-122"/>
                <a:cs typeface="Calibri" panose="020F0502020204030204" pitchFamily="34" charset="0"/>
              </a:rPr>
              <a:t>valP</a:t>
            </a:r>
            <a:r>
              <a:rPr kumimoji="1" lang="zh-CN" altLang="en-US" dirty="0">
                <a:solidFill>
                  <a:schemeClr val="accent6"/>
                </a:solidFill>
                <a:latin typeface="Calibri" panose="020F0502020204030204" pitchFamily="34" charset="0"/>
                <a:ea typeface="SimHei" panose="02010609060101010101" pitchFamily="49" charset="-122"/>
                <a:cs typeface="Calibri" panose="020F0502020204030204" pitchFamily="34" charset="0"/>
              </a:rPr>
              <a:t>传到</a:t>
            </a:r>
            <a:r>
              <a:rPr kumimoji="1" lang="en-US" altLang="zh-CN" dirty="0">
                <a:solidFill>
                  <a:schemeClr val="accent6"/>
                </a:solidFill>
                <a:latin typeface="Calibri" panose="020F0502020204030204" pitchFamily="34" charset="0"/>
                <a:ea typeface="SimHei" panose="02010609060101010101" pitchFamily="49" charset="-122"/>
                <a:cs typeface="Calibri" panose="020F0502020204030204" pitchFamily="34" charset="0"/>
              </a:rPr>
              <a:t>Memory</a:t>
            </a:r>
            <a:r>
              <a:rPr kumimoji="1" lang="zh-CN" altLang="en-US" dirty="0">
                <a:solidFill>
                  <a:schemeClr val="accent6"/>
                </a:solidFill>
                <a:latin typeface="Calibri" panose="020F0502020204030204" pitchFamily="34" charset="0"/>
                <a:ea typeface="SimHei" panose="02010609060101010101" pitchFamily="49" charset="-122"/>
                <a:cs typeface="Calibri" panose="020F0502020204030204" pitchFamily="34" charset="0"/>
              </a:rPr>
              <a:t>阶段放到栈上，而它不用</a:t>
            </a:r>
            <a:r>
              <a:rPr kumimoji="1" lang="en-US" altLang="zh-CN" dirty="0" err="1">
                <a:solidFill>
                  <a:schemeClr val="accent6"/>
                </a:solidFill>
                <a:latin typeface="Calibri" panose="020F0502020204030204" pitchFamily="34" charset="0"/>
                <a:ea typeface="SimHei" panose="02010609060101010101" pitchFamily="49" charset="-122"/>
                <a:cs typeface="Calibri" panose="020F0502020204030204" pitchFamily="34" charset="0"/>
              </a:rPr>
              <a:t>valA</a:t>
            </a:r>
            <a:endParaRPr kumimoji="1" lang="zh-CN" altLang="en-US" dirty="0">
              <a:solidFill>
                <a:schemeClr val="accent6"/>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6219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3" grpId="0"/>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7" y="648101"/>
            <a:ext cx="7630949"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Recap. Y86-64</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指令执行的基本原则</a:t>
            </a:r>
          </a:p>
        </p:txBody>
      </p:sp>
      <p:sp>
        <p:nvSpPr>
          <p:cNvPr id="6" name="Rectangle 5">
            <a:extLst>
              <a:ext uri="{FF2B5EF4-FFF2-40B4-BE49-F238E27FC236}">
                <a16:creationId xmlns:a16="http://schemas.microsoft.com/office/drawing/2014/main" id="{C308CD4F-AE2F-2849-BE7D-283EFC2050F9}"/>
              </a:ext>
            </a:extLst>
          </p:cNvPr>
          <p:cNvSpPr/>
          <p:nvPr/>
        </p:nvSpPr>
        <p:spPr>
          <a:xfrm>
            <a:off x="470263" y="1243826"/>
            <a:ext cx="9737030" cy="461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ysClr val="windowText" lastClr="000000"/>
                </a:solidFill>
                <a:latin typeface="KaiTi" panose="02010609060101010101" pitchFamily="49" charset="-122"/>
                <a:ea typeface="KaiTi" panose="02010609060101010101" pitchFamily="49" charset="-122"/>
              </a:rPr>
              <a:t>从不回读：处理器从来不需要为了完成一条指令的执行而去读由该指令更新了的状态</a:t>
            </a:r>
          </a:p>
        </p:txBody>
      </p:sp>
      <p:sp>
        <p:nvSpPr>
          <p:cNvPr id="7" name="Rectangle 6">
            <a:extLst>
              <a:ext uri="{FF2B5EF4-FFF2-40B4-BE49-F238E27FC236}">
                <a16:creationId xmlns:a16="http://schemas.microsoft.com/office/drawing/2014/main" id="{F8139540-F767-F54B-BA36-EBABEE2DCBC3}"/>
              </a:ext>
            </a:extLst>
          </p:cNvPr>
          <p:cNvSpPr/>
          <p:nvPr/>
        </p:nvSpPr>
        <p:spPr>
          <a:xfrm>
            <a:off x="409304" y="1243826"/>
            <a:ext cx="60960" cy="461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Oval 7">
            <a:extLst>
              <a:ext uri="{FF2B5EF4-FFF2-40B4-BE49-F238E27FC236}">
                <a16:creationId xmlns:a16="http://schemas.microsoft.com/office/drawing/2014/main" id="{7BC6E7DC-970B-8443-BE96-D63D96507CAE}"/>
              </a:ext>
            </a:extLst>
          </p:cNvPr>
          <p:cNvSpPr/>
          <p:nvPr/>
        </p:nvSpPr>
        <p:spPr>
          <a:xfrm>
            <a:off x="2511947" y="1951891"/>
            <a:ext cx="1062681" cy="106268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状态</a:t>
            </a:r>
            <a:r>
              <a:rPr kumimoji="1" lang="en-US" altLang="zh-CN" dirty="0">
                <a:solidFill>
                  <a:schemeClr val="tx1"/>
                </a:solidFill>
              </a:rPr>
              <a:t>0</a:t>
            </a:r>
            <a:endParaRPr kumimoji="1" lang="zh-CN" altLang="en-US" dirty="0">
              <a:solidFill>
                <a:schemeClr val="tx1"/>
              </a:solidFill>
            </a:endParaRPr>
          </a:p>
        </p:txBody>
      </p:sp>
      <p:sp>
        <p:nvSpPr>
          <p:cNvPr id="9" name="Oval 8">
            <a:extLst>
              <a:ext uri="{FF2B5EF4-FFF2-40B4-BE49-F238E27FC236}">
                <a16:creationId xmlns:a16="http://schemas.microsoft.com/office/drawing/2014/main" id="{DE07FF47-DEB7-6747-8443-7FEC9A9B9172}"/>
              </a:ext>
            </a:extLst>
          </p:cNvPr>
          <p:cNvSpPr/>
          <p:nvPr/>
        </p:nvSpPr>
        <p:spPr>
          <a:xfrm>
            <a:off x="4880008" y="1951891"/>
            <a:ext cx="1062681" cy="106268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状态</a:t>
            </a:r>
            <a:r>
              <a:rPr kumimoji="1" lang="en-US" altLang="zh-CN" dirty="0">
                <a:solidFill>
                  <a:schemeClr val="tx1"/>
                </a:solidFill>
              </a:rPr>
              <a:t>1</a:t>
            </a:r>
            <a:endParaRPr kumimoji="1" lang="zh-CN" altLang="en-US" dirty="0">
              <a:solidFill>
                <a:schemeClr val="tx1"/>
              </a:solidFill>
            </a:endParaRPr>
          </a:p>
        </p:txBody>
      </p:sp>
      <p:cxnSp>
        <p:nvCxnSpPr>
          <p:cNvPr id="10" name="Straight Arrow Connector 9">
            <a:extLst>
              <a:ext uri="{FF2B5EF4-FFF2-40B4-BE49-F238E27FC236}">
                <a16:creationId xmlns:a16="http://schemas.microsoft.com/office/drawing/2014/main" id="{440CDF94-0E9B-A54B-826B-6B9EA4E18BF7}"/>
              </a:ext>
            </a:extLst>
          </p:cNvPr>
          <p:cNvCxnSpPr>
            <a:stCxn id="8" idx="6"/>
            <a:endCxn id="9" idx="2"/>
          </p:cNvCxnSpPr>
          <p:nvPr/>
        </p:nvCxnSpPr>
        <p:spPr>
          <a:xfrm>
            <a:off x="3574628" y="2483232"/>
            <a:ext cx="130538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6701F54-739C-CB43-A122-3BF1E6AE045B}"/>
              </a:ext>
            </a:extLst>
          </p:cNvPr>
          <p:cNvSpPr txBox="1"/>
          <p:nvPr/>
        </p:nvSpPr>
        <p:spPr>
          <a:xfrm>
            <a:off x="3845642" y="2106981"/>
            <a:ext cx="763351" cy="369332"/>
          </a:xfrm>
          <a:prstGeom prst="rect">
            <a:avLst/>
          </a:prstGeom>
          <a:noFill/>
        </p:spPr>
        <p:txBody>
          <a:bodyPr wrap="none" rtlCol="0">
            <a:spAutoFit/>
          </a:bodyPr>
          <a:lstStyle/>
          <a:p>
            <a:r>
              <a:rPr kumimoji="1" lang="zh-CN" altLang="en-US" dirty="0"/>
              <a:t>指令</a:t>
            </a:r>
            <a:r>
              <a:rPr kumimoji="1" lang="en-US" altLang="zh-CN" dirty="0"/>
              <a:t>1</a:t>
            </a:r>
            <a:endParaRPr kumimoji="1" lang="zh-CN" altLang="en-US" dirty="0"/>
          </a:p>
        </p:txBody>
      </p:sp>
      <p:cxnSp>
        <p:nvCxnSpPr>
          <p:cNvPr id="12" name="Straight Arrow Connector 11">
            <a:extLst>
              <a:ext uri="{FF2B5EF4-FFF2-40B4-BE49-F238E27FC236}">
                <a16:creationId xmlns:a16="http://schemas.microsoft.com/office/drawing/2014/main" id="{6391513B-9715-FF43-86BD-685F3DDCF7E6}"/>
              </a:ext>
            </a:extLst>
          </p:cNvPr>
          <p:cNvCxnSpPr>
            <a:cxnSpLocks/>
          </p:cNvCxnSpPr>
          <p:nvPr/>
        </p:nvCxnSpPr>
        <p:spPr>
          <a:xfrm>
            <a:off x="5942689" y="2483232"/>
            <a:ext cx="133409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F6C88F-D6C5-2441-ACA9-2E10CA90E2DB}"/>
              </a:ext>
            </a:extLst>
          </p:cNvPr>
          <p:cNvSpPr txBox="1"/>
          <p:nvPr/>
        </p:nvSpPr>
        <p:spPr>
          <a:xfrm>
            <a:off x="6242419" y="2106981"/>
            <a:ext cx="763351" cy="369332"/>
          </a:xfrm>
          <a:prstGeom prst="rect">
            <a:avLst/>
          </a:prstGeom>
          <a:noFill/>
        </p:spPr>
        <p:txBody>
          <a:bodyPr wrap="none" rtlCol="0">
            <a:spAutoFit/>
          </a:bodyPr>
          <a:lstStyle/>
          <a:p>
            <a:r>
              <a:rPr kumimoji="1" lang="zh-CN" altLang="en-US" dirty="0"/>
              <a:t>指令</a:t>
            </a:r>
            <a:r>
              <a:rPr kumimoji="1" lang="en-US" altLang="zh-CN" dirty="0"/>
              <a:t>2</a:t>
            </a:r>
            <a:endParaRPr kumimoji="1" lang="zh-CN" altLang="en-US" dirty="0"/>
          </a:p>
        </p:txBody>
      </p:sp>
      <p:sp>
        <p:nvSpPr>
          <p:cNvPr id="14" name="Oval 13">
            <a:extLst>
              <a:ext uri="{FF2B5EF4-FFF2-40B4-BE49-F238E27FC236}">
                <a16:creationId xmlns:a16="http://schemas.microsoft.com/office/drawing/2014/main" id="{452DB7D4-2886-2B48-A005-E1DFF4069C47}"/>
              </a:ext>
            </a:extLst>
          </p:cNvPr>
          <p:cNvSpPr/>
          <p:nvPr/>
        </p:nvSpPr>
        <p:spPr>
          <a:xfrm>
            <a:off x="7283239" y="1944972"/>
            <a:ext cx="1062681" cy="106268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状态</a:t>
            </a:r>
            <a:r>
              <a:rPr kumimoji="1" lang="en-US" altLang="zh-CN" dirty="0">
                <a:solidFill>
                  <a:schemeClr val="tx1"/>
                </a:solidFill>
              </a:rPr>
              <a:t>2</a:t>
            </a:r>
            <a:endParaRPr kumimoji="1" lang="zh-CN" altLang="en-US" dirty="0">
              <a:solidFill>
                <a:schemeClr val="tx1"/>
              </a:solidFill>
            </a:endParaRPr>
          </a:p>
        </p:txBody>
      </p:sp>
      <p:cxnSp>
        <p:nvCxnSpPr>
          <p:cNvPr id="15" name="Straight Arrow Connector 14">
            <a:extLst>
              <a:ext uri="{FF2B5EF4-FFF2-40B4-BE49-F238E27FC236}">
                <a16:creationId xmlns:a16="http://schemas.microsoft.com/office/drawing/2014/main" id="{FC2B0C9D-26B9-FC43-BB4C-030C225D2799}"/>
              </a:ext>
            </a:extLst>
          </p:cNvPr>
          <p:cNvCxnSpPr>
            <a:cxnSpLocks/>
          </p:cNvCxnSpPr>
          <p:nvPr/>
        </p:nvCxnSpPr>
        <p:spPr>
          <a:xfrm>
            <a:off x="8351189" y="2490151"/>
            <a:ext cx="133409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E51DCB2-0DCC-7C40-87F0-EDE02D4DD6A4}"/>
              </a:ext>
            </a:extLst>
          </p:cNvPr>
          <p:cNvSpPr txBox="1"/>
          <p:nvPr/>
        </p:nvSpPr>
        <p:spPr>
          <a:xfrm>
            <a:off x="8650919" y="2113900"/>
            <a:ext cx="763351" cy="369332"/>
          </a:xfrm>
          <a:prstGeom prst="rect">
            <a:avLst/>
          </a:prstGeom>
          <a:noFill/>
        </p:spPr>
        <p:txBody>
          <a:bodyPr wrap="none" rtlCol="0">
            <a:spAutoFit/>
          </a:bodyPr>
          <a:lstStyle/>
          <a:p>
            <a:r>
              <a:rPr kumimoji="1" lang="zh-CN" altLang="en-US" dirty="0"/>
              <a:t>指令</a:t>
            </a:r>
            <a:r>
              <a:rPr kumimoji="1" lang="en-US" altLang="zh-CN" dirty="0"/>
              <a:t>3</a:t>
            </a:r>
            <a:endParaRPr kumimoji="1" lang="zh-CN" altLang="en-US" dirty="0"/>
          </a:p>
        </p:txBody>
      </p:sp>
      <p:sp>
        <p:nvSpPr>
          <p:cNvPr id="17" name="TextBox 16">
            <a:extLst>
              <a:ext uri="{FF2B5EF4-FFF2-40B4-BE49-F238E27FC236}">
                <a16:creationId xmlns:a16="http://schemas.microsoft.com/office/drawing/2014/main" id="{EA214CE2-3BE4-2A4C-A31A-BAE7EF1A81E6}"/>
              </a:ext>
            </a:extLst>
          </p:cNvPr>
          <p:cNvSpPr txBox="1"/>
          <p:nvPr/>
        </p:nvSpPr>
        <p:spPr>
          <a:xfrm>
            <a:off x="9818602" y="2291647"/>
            <a:ext cx="343364" cy="369332"/>
          </a:xfrm>
          <a:prstGeom prst="rect">
            <a:avLst/>
          </a:prstGeom>
          <a:noFill/>
        </p:spPr>
        <p:txBody>
          <a:bodyPr wrap="none" rtlCol="0">
            <a:spAutoFit/>
          </a:bodyPr>
          <a:lstStyle/>
          <a:p>
            <a:r>
              <a:rPr kumimoji="1" lang="en-US" altLang="zh-CN" dirty="0"/>
              <a:t>…</a:t>
            </a:r>
            <a:endParaRPr kumimoji="1" lang="zh-CN" altLang="en-US" dirty="0"/>
          </a:p>
        </p:txBody>
      </p:sp>
      <p:cxnSp>
        <p:nvCxnSpPr>
          <p:cNvPr id="19" name="Straight Arrow Connector 18">
            <a:extLst>
              <a:ext uri="{FF2B5EF4-FFF2-40B4-BE49-F238E27FC236}">
                <a16:creationId xmlns:a16="http://schemas.microsoft.com/office/drawing/2014/main" id="{A389C623-0D68-2F4E-A32C-2AC1253D4450}"/>
              </a:ext>
            </a:extLst>
          </p:cNvPr>
          <p:cNvCxnSpPr/>
          <p:nvPr/>
        </p:nvCxnSpPr>
        <p:spPr>
          <a:xfrm>
            <a:off x="1177258" y="2483232"/>
            <a:ext cx="130538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2BDB7AB-FE54-5A41-8F2B-D4FDB0745CC8}"/>
              </a:ext>
            </a:extLst>
          </p:cNvPr>
          <p:cNvSpPr txBox="1"/>
          <p:nvPr/>
        </p:nvSpPr>
        <p:spPr>
          <a:xfrm>
            <a:off x="1448272" y="2106981"/>
            <a:ext cx="613694" cy="369332"/>
          </a:xfrm>
          <a:prstGeom prst="rect">
            <a:avLst/>
          </a:prstGeom>
          <a:noFill/>
        </p:spPr>
        <p:txBody>
          <a:bodyPr wrap="none" rtlCol="0">
            <a:spAutoFit/>
          </a:bodyPr>
          <a:lstStyle/>
          <a:p>
            <a:r>
              <a:rPr kumimoji="1" lang="en-US" altLang="zh-CN" dirty="0"/>
              <a:t>start</a:t>
            </a:r>
            <a:endParaRPr kumimoji="1" lang="zh-CN" altLang="en-US" dirty="0"/>
          </a:p>
        </p:txBody>
      </p:sp>
      <p:pic>
        <p:nvPicPr>
          <p:cNvPr id="21" name="图片 5">
            <a:extLst>
              <a:ext uri="{FF2B5EF4-FFF2-40B4-BE49-F238E27FC236}">
                <a16:creationId xmlns:a16="http://schemas.microsoft.com/office/drawing/2014/main" id="{ABE57F7F-0200-9848-A155-584E8D35723B}"/>
              </a:ext>
            </a:extLst>
          </p:cNvPr>
          <p:cNvPicPr>
            <a:picLocks noChangeAspect="1"/>
          </p:cNvPicPr>
          <p:nvPr/>
        </p:nvPicPr>
        <p:blipFill rotWithShape="1">
          <a:blip r:embed="rId2"/>
          <a:srcRect l="46888" t="26747" r="40534" b="14503"/>
          <a:stretch/>
        </p:blipFill>
        <p:spPr>
          <a:xfrm>
            <a:off x="4241635" y="3178368"/>
            <a:ext cx="1062681" cy="1399790"/>
          </a:xfrm>
          <a:prstGeom prst="rect">
            <a:avLst/>
          </a:prstGeom>
        </p:spPr>
      </p:pic>
      <p:cxnSp>
        <p:nvCxnSpPr>
          <p:cNvPr id="22" name="Straight Arrow Connector 21">
            <a:extLst>
              <a:ext uri="{FF2B5EF4-FFF2-40B4-BE49-F238E27FC236}">
                <a16:creationId xmlns:a16="http://schemas.microsoft.com/office/drawing/2014/main" id="{8EF52AA9-A0E4-6741-B3C6-D8563C7D20FE}"/>
              </a:ext>
            </a:extLst>
          </p:cNvPr>
          <p:cNvCxnSpPr>
            <a:cxnSpLocks/>
            <a:stCxn id="21" idx="0"/>
          </p:cNvCxnSpPr>
          <p:nvPr/>
        </p:nvCxnSpPr>
        <p:spPr>
          <a:xfrm flipV="1">
            <a:off x="4772976" y="2660979"/>
            <a:ext cx="0" cy="5173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5">
            <a:extLst>
              <a:ext uri="{FF2B5EF4-FFF2-40B4-BE49-F238E27FC236}">
                <a16:creationId xmlns:a16="http://schemas.microsoft.com/office/drawing/2014/main" id="{26D0906A-F4F4-4942-9EE0-E31DA0975BAD}"/>
              </a:ext>
            </a:extLst>
          </p:cNvPr>
          <p:cNvPicPr>
            <a:picLocks noChangeAspect="1"/>
          </p:cNvPicPr>
          <p:nvPr/>
        </p:nvPicPr>
        <p:blipFill rotWithShape="1">
          <a:blip r:embed="rId2"/>
          <a:srcRect l="46888" t="26747" r="40534" b="14503"/>
          <a:stretch/>
        </p:blipFill>
        <p:spPr>
          <a:xfrm>
            <a:off x="6745444" y="3178368"/>
            <a:ext cx="1062681" cy="1399790"/>
          </a:xfrm>
          <a:prstGeom prst="rect">
            <a:avLst/>
          </a:prstGeom>
        </p:spPr>
      </p:pic>
      <p:cxnSp>
        <p:nvCxnSpPr>
          <p:cNvPr id="24" name="Straight Arrow Connector 23">
            <a:extLst>
              <a:ext uri="{FF2B5EF4-FFF2-40B4-BE49-F238E27FC236}">
                <a16:creationId xmlns:a16="http://schemas.microsoft.com/office/drawing/2014/main" id="{4B60209E-3876-FD47-8385-743152A388CD}"/>
              </a:ext>
            </a:extLst>
          </p:cNvPr>
          <p:cNvCxnSpPr>
            <a:cxnSpLocks/>
            <a:stCxn id="23" idx="0"/>
          </p:cNvCxnSpPr>
          <p:nvPr/>
        </p:nvCxnSpPr>
        <p:spPr>
          <a:xfrm flipV="1">
            <a:off x="7276785" y="2660979"/>
            <a:ext cx="0" cy="5173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图片 5">
            <a:extLst>
              <a:ext uri="{FF2B5EF4-FFF2-40B4-BE49-F238E27FC236}">
                <a16:creationId xmlns:a16="http://schemas.microsoft.com/office/drawing/2014/main" id="{B1967844-DFD7-244F-909C-0D6C35ACF0B6}"/>
              </a:ext>
            </a:extLst>
          </p:cNvPr>
          <p:cNvPicPr>
            <a:picLocks noChangeAspect="1"/>
          </p:cNvPicPr>
          <p:nvPr/>
        </p:nvPicPr>
        <p:blipFill rotWithShape="1">
          <a:blip r:embed="rId2"/>
          <a:srcRect l="46888" t="26747" r="40534" b="14503"/>
          <a:stretch/>
        </p:blipFill>
        <p:spPr>
          <a:xfrm>
            <a:off x="9099285" y="3169500"/>
            <a:ext cx="1062681" cy="1399790"/>
          </a:xfrm>
          <a:prstGeom prst="rect">
            <a:avLst/>
          </a:prstGeom>
        </p:spPr>
      </p:pic>
      <p:cxnSp>
        <p:nvCxnSpPr>
          <p:cNvPr id="26" name="Straight Arrow Connector 25">
            <a:extLst>
              <a:ext uri="{FF2B5EF4-FFF2-40B4-BE49-F238E27FC236}">
                <a16:creationId xmlns:a16="http://schemas.microsoft.com/office/drawing/2014/main" id="{D4E5EE9D-7143-4245-933B-B4B698508021}"/>
              </a:ext>
            </a:extLst>
          </p:cNvPr>
          <p:cNvCxnSpPr>
            <a:cxnSpLocks/>
            <a:stCxn id="25" idx="0"/>
          </p:cNvCxnSpPr>
          <p:nvPr/>
        </p:nvCxnSpPr>
        <p:spPr>
          <a:xfrm flipV="1">
            <a:off x="9630626" y="2652111"/>
            <a:ext cx="0" cy="5173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688031D-A74D-F74C-A103-B8A97C06A511}"/>
              </a:ext>
            </a:extLst>
          </p:cNvPr>
          <p:cNvSpPr txBox="1"/>
          <p:nvPr/>
        </p:nvSpPr>
        <p:spPr>
          <a:xfrm>
            <a:off x="345544" y="4741954"/>
            <a:ext cx="8452683"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这句话的意思就是</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执行过程中是不能读到状态</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1</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的，其可见的状态是状态</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0</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因为指令</a:t>
            </a:r>
            <a:r>
              <a:rPr kumimoji="1" lang="en-US" altLang="zh-CN" dirty="0">
                <a:latin typeface="Calibri" panose="020F0502020204030204" pitchFamily="34" charset="0"/>
                <a:ea typeface="SimHei" panose="02010609060101010101" pitchFamily="49" charset="-122"/>
                <a:cs typeface="Calibri" panose="020F0502020204030204" pitchFamily="34" charset="0"/>
              </a:rPr>
              <a:t>1</a:t>
            </a:r>
            <a:r>
              <a:rPr kumimoji="1" lang="zh-CN" altLang="en-US" dirty="0">
                <a:latin typeface="Calibri" panose="020F0502020204030204" pitchFamily="34" charset="0"/>
                <a:ea typeface="SimHei" panose="02010609060101010101" pitchFamily="49" charset="-122"/>
                <a:cs typeface="Calibri" panose="020F0502020204030204" pitchFamily="34" charset="0"/>
              </a:rPr>
              <a:t>执行完毕后其所更新的状态才真正被更新</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这一原则的根本原因是状态的更新方式受时钟控制</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85807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3" grpId="0"/>
      <p:bldP spid="14" grpId="0" animBg="1"/>
      <p:bldP spid="16" grpId="0"/>
      <p:bldP spid="17" grpId="0"/>
      <p:bldP spid="20" grpId="0"/>
      <p:bldP spid="2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EC7AD6-1B0F-8E40-9398-201B9846C102}"/>
              </a:ext>
            </a:extLst>
          </p:cNvPr>
          <p:cNvSpPr txBox="1"/>
          <p:nvPr/>
        </p:nvSpPr>
        <p:spPr>
          <a:xfrm>
            <a:off x="10766323" y="644996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Fetch</a:t>
            </a:r>
            <a:endParaRPr kumimoji="1" lang="zh-CN" altLang="en-US" sz="2000" dirty="0"/>
          </a:p>
        </p:txBody>
      </p:sp>
      <p:sp>
        <p:nvSpPr>
          <p:cNvPr id="7" name="TextBox 6">
            <a:extLst>
              <a:ext uri="{FF2B5EF4-FFF2-40B4-BE49-F238E27FC236}">
                <a16:creationId xmlns:a16="http://schemas.microsoft.com/office/drawing/2014/main" id="{E732E5AD-C2F6-6345-B9E2-78DFD877439D}"/>
              </a:ext>
            </a:extLst>
          </p:cNvPr>
          <p:cNvSpPr txBox="1"/>
          <p:nvPr/>
        </p:nvSpPr>
        <p:spPr>
          <a:xfrm>
            <a:off x="10766323" y="604985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Decode</a:t>
            </a:r>
            <a:endParaRPr kumimoji="1" lang="zh-CN" altLang="en-US" sz="2000" dirty="0"/>
          </a:p>
        </p:txBody>
      </p:sp>
      <p:sp>
        <p:nvSpPr>
          <p:cNvPr id="8" name="TextBox 7">
            <a:extLst>
              <a:ext uri="{FF2B5EF4-FFF2-40B4-BE49-F238E27FC236}">
                <a16:creationId xmlns:a16="http://schemas.microsoft.com/office/drawing/2014/main" id="{86E1D7DF-827B-344D-9617-61774315349A}"/>
              </a:ext>
            </a:extLst>
          </p:cNvPr>
          <p:cNvSpPr txBox="1"/>
          <p:nvPr/>
        </p:nvSpPr>
        <p:spPr>
          <a:xfrm>
            <a:off x="10766323" y="5649741"/>
            <a:ext cx="1425677" cy="400110"/>
          </a:xfrm>
          <a:prstGeom prst="rect">
            <a:avLst/>
          </a:prstGeom>
          <a:solidFill>
            <a:schemeClr val="accent2"/>
          </a:solidFill>
          <a:ln w="19050">
            <a:solidFill>
              <a:schemeClr val="accent5">
                <a:lumMod val="60000"/>
                <a:lumOff val="40000"/>
              </a:schemeClr>
            </a:solidFill>
          </a:ln>
        </p:spPr>
        <p:txBody>
          <a:bodyPr wrap="square" rtlCol="0">
            <a:spAutoFit/>
          </a:bodyPr>
          <a:lstStyle/>
          <a:p>
            <a:pPr algn="ctr"/>
            <a:r>
              <a:rPr kumimoji="1" lang="en-US" altLang="zh-CN" sz="2000" dirty="0"/>
              <a:t>Execute</a:t>
            </a:r>
            <a:endParaRPr kumimoji="1" lang="zh-CN" altLang="en-US" sz="2000" dirty="0"/>
          </a:p>
        </p:txBody>
      </p:sp>
      <p:sp>
        <p:nvSpPr>
          <p:cNvPr id="9" name="TextBox 8">
            <a:extLst>
              <a:ext uri="{FF2B5EF4-FFF2-40B4-BE49-F238E27FC236}">
                <a16:creationId xmlns:a16="http://schemas.microsoft.com/office/drawing/2014/main" id="{17BFEA66-DAEA-9C45-9A3C-3956608B0D13}"/>
              </a:ext>
            </a:extLst>
          </p:cNvPr>
          <p:cNvSpPr txBox="1"/>
          <p:nvPr/>
        </p:nvSpPr>
        <p:spPr>
          <a:xfrm>
            <a:off x="10766322" y="524963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Memory</a:t>
            </a:r>
            <a:endParaRPr kumimoji="1" lang="zh-CN" altLang="en-US" sz="2000" dirty="0"/>
          </a:p>
        </p:txBody>
      </p:sp>
      <p:sp>
        <p:nvSpPr>
          <p:cNvPr id="10" name="TextBox 9">
            <a:extLst>
              <a:ext uri="{FF2B5EF4-FFF2-40B4-BE49-F238E27FC236}">
                <a16:creationId xmlns:a16="http://schemas.microsoft.com/office/drawing/2014/main" id="{3166D7E8-C670-3C44-8166-B2D99A6FC94E}"/>
              </a:ext>
            </a:extLst>
          </p:cNvPr>
          <p:cNvSpPr txBox="1"/>
          <p:nvPr/>
        </p:nvSpPr>
        <p:spPr>
          <a:xfrm>
            <a:off x="10766321" y="484952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Writeback</a:t>
            </a:r>
            <a:endParaRPr kumimoji="1" lang="zh-CN" altLang="en-US" sz="2000" dirty="0"/>
          </a:p>
        </p:txBody>
      </p:sp>
      <p:pic>
        <p:nvPicPr>
          <p:cNvPr id="14" name="Picture 13">
            <a:extLst>
              <a:ext uri="{FF2B5EF4-FFF2-40B4-BE49-F238E27FC236}">
                <a16:creationId xmlns:a16="http://schemas.microsoft.com/office/drawing/2014/main" id="{9BC4E67E-0077-4241-92D0-1F1CB1E09EFA}"/>
              </a:ext>
            </a:extLst>
          </p:cNvPr>
          <p:cNvPicPr>
            <a:picLocks noChangeAspect="1"/>
          </p:cNvPicPr>
          <p:nvPr/>
        </p:nvPicPr>
        <p:blipFill>
          <a:blip r:embed="rId3"/>
          <a:stretch>
            <a:fillRect/>
          </a:stretch>
        </p:blipFill>
        <p:spPr>
          <a:xfrm>
            <a:off x="2028190" y="1247598"/>
            <a:ext cx="8135620" cy="4362804"/>
          </a:xfrm>
          <a:prstGeom prst="rect">
            <a:avLst/>
          </a:prstGeom>
        </p:spPr>
      </p:pic>
      <p:sp>
        <p:nvSpPr>
          <p:cNvPr id="15" name="TextBox 14">
            <a:extLst>
              <a:ext uri="{FF2B5EF4-FFF2-40B4-BE49-F238E27FC236}">
                <a16:creationId xmlns:a16="http://schemas.microsoft.com/office/drawing/2014/main" id="{B400EEEA-3C6F-A04B-BE3A-DE36C54F90A3}"/>
              </a:ext>
            </a:extLst>
          </p:cNvPr>
          <p:cNvSpPr txBox="1"/>
          <p:nvPr/>
        </p:nvSpPr>
        <p:spPr>
          <a:xfrm>
            <a:off x="10011339" y="1861016"/>
            <a:ext cx="646331" cy="369332"/>
          </a:xfrm>
          <a:prstGeom prst="rect">
            <a:avLst/>
          </a:prstGeom>
          <a:noFill/>
        </p:spPr>
        <p:txBody>
          <a:bodyPr wrap="none" rtlCol="0">
            <a:spAutoFit/>
          </a:bodyPr>
          <a:lstStyle/>
          <a:p>
            <a:r>
              <a:rPr kumimoji="1" lang="zh-CN" altLang="en-US" dirty="0">
                <a:solidFill>
                  <a:schemeClr val="accent6"/>
                </a:solidFill>
                <a:latin typeface="SimHei" panose="02010609060101010101" pitchFamily="49" charset="-122"/>
                <a:ea typeface="SimHei" panose="02010609060101010101" pitchFamily="49" charset="-122"/>
              </a:rPr>
              <a:t>转发</a:t>
            </a:r>
          </a:p>
        </p:txBody>
      </p:sp>
      <p:sp>
        <p:nvSpPr>
          <p:cNvPr id="21" name="TextBox 20">
            <a:extLst>
              <a:ext uri="{FF2B5EF4-FFF2-40B4-BE49-F238E27FC236}">
                <a16:creationId xmlns:a16="http://schemas.microsoft.com/office/drawing/2014/main" id="{8A5F6E9E-133A-8740-BA6D-10589026D96A}"/>
              </a:ext>
            </a:extLst>
          </p:cNvPr>
          <p:cNvSpPr txBox="1"/>
          <p:nvPr/>
        </p:nvSpPr>
        <p:spPr>
          <a:xfrm>
            <a:off x="7923004" y="2262432"/>
            <a:ext cx="3864776" cy="369332"/>
          </a:xfrm>
          <a:prstGeom prst="rect">
            <a:avLst/>
          </a:prstGeom>
          <a:solidFill>
            <a:schemeClr val="bg1"/>
          </a:solidFill>
        </p:spPr>
        <p:txBody>
          <a:bodyPr wrap="none" rtlCol="0">
            <a:spAutoFit/>
          </a:bodyPr>
          <a:lstStyle/>
          <a:p>
            <a:r>
              <a:rPr kumimoji="1" lang="en-US" altLang="zh-CN" dirty="0" err="1">
                <a:solidFill>
                  <a:schemeClr val="accent6"/>
                </a:solidFill>
                <a:latin typeface="Calibri" panose="020F0502020204030204" pitchFamily="34" charset="0"/>
                <a:ea typeface="SimHei" panose="02010609060101010101" pitchFamily="49" charset="-122"/>
                <a:cs typeface="Calibri" panose="020F0502020204030204" pitchFamily="34" charset="0"/>
              </a:rPr>
              <a:t>cmovXX</a:t>
            </a:r>
            <a:r>
              <a:rPr kumimoji="1" lang="zh-CN" altLang="en-US" dirty="0">
                <a:solidFill>
                  <a:schemeClr val="accent6"/>
                </a:solidFill>
                <a:latin typeface="Calibri" panose="020F0502020204030204" pitchFamily="34" charset="0"/>
                <a:ea typeface="SimHei" panose="02010609060101010101" pitchFamily="49" charset="-122"/>
                <a:cs typeface="Calibri" panose="020F0502020204030204" pitchFamily="34" charset="0"/>
              </a:rPr>
              <a:t>可能需要把</a:t>
            </a:r>
            <a:r>
              <a:rPr kumimoji="1" lang="en-US" altLang="zh-CN" dirty="0" err="1">
                <a:solidFill>
                  <a:schemeClr val="accent6"/>
                </a:solidFill>
                <a:latin typeface="Calibri" panose="020F0502020204030204" pitchFamily="34" charset="0"/>
                <a:ea typeface="SimHei" panose="02010609060101010101" pitchFamily="49" charset="-122"/>
                <a:cs typeface="Calibri" panose="020F0502020204030204" pitchFamily="34" charset="0"/>
              </a:rPr>
              <a:t>dstE</a:t>
            </a:r>
            <a:r>
              <a:rPr kumimoji="1" lang="zh-CN" altLang="en-US" dirty="0">
                <a:solidFill>
                  <a:schemeClr val="accent6"/>
                </a:solidFill>
                <a:latin typeface="Calibri" panose="020F0502020204030204" pitchFamily="34" charset="0"/>
                <a:ea typeface="SimHei" panose="02010609060101010101" pitchFamily="49" charset="-122"/>
                <a:cs typeface="Calibri" panose="020F0502020204030204" pitchFamily="34" charset="0"/>
              </a:rPr>
              <a:t>更新为</a:t>
            </a:r>
            <a:r>
              <a:rPr kumimoji="1" lang="en-US" altLang="zh-CN" dirty="0">
                <a:solidFill>
                  <a:schemeClr val="accent6"/>
                </a:solidFill>
                <a:latin typeface="Calibri" panose="020F0502020204030204" pitchFamily="34" charset="0"/>
                <a:ea typeface="SimHei" panose="02010609060101010101" pitchFamily="49" charset="-122"/>
                <a:cs typeface="Calibri" panose="020F0502020204030204" pitchFamily="34" charset="0"/>
              </a:rPr>
              <a:t>RNONE</a:t>
            </a:r>
            <a:endParaRPr kumimoji="1" lang="zh-CN" altLang="en-US" dirty="0">
              <a:solidFill>
                <a:schemeClr val="accent6"/>
              </a:solidFill>
              <a:latin typeface="Calibri" panose="020F0502020204030204" pitchFamily="34" charset="0"/>
              <a:ea typeface="SimHei" panose="02010609060101010101" pitchFamily="49" charset="-122"/>
              <a:cs typeface="Calibri" panose="020F0502020204030204" pitchFamily="34" charset="0"/>
            </a:endParaRPr>
          </a:p>
        </p:txBody>
      </p:sp>
      <p:sp>
        <p:nvSpPr>
          <p:cNvPr id="17" name="TextBox 16">
            <a:extLst>
              <a:ext uri="{FF2B5EF4-FFF2-40B4-BE49-F238E27FC236}">
                <a16:creationId xmlns:a16="http://schemas.microsoft.com/office/drawing/2014/main" id="{D6C7E19F-BDE4-F948-AB10-1E1706616794}"/>
              </a:ext>
            </a:extLst>
          </p:cNvPr>
          <p:cNvSpPr txBox="1"/>
          <p:nvPr/>
        </p:nvSpPr>
        <p:spPr>
          <a:xfrm>
            <a:off x="192505" y="3284621"/>
            <a:ext cx="2165684" cy="923330"/>
          </a:xfrm>
          <a:prstGeom prst="rect">
            <a:avLst/>
          </a:prstGeom>
          <a:noFill/>
        </p:spPr>
        <p:txBody>
          <a:bodyPr wrap="square" rtlCol="0">
            <a:spAutoFit/>
          </a:bodyPr>
          <a:lstStyle/>
          <a:p>
            <a:r>
              <a:rPr kumimoji="1" lang="zh-CN" altLang="en-US" dirty="0">
                <a:solidFill>
                  <a:schemeClr val="accent6"/>
                </a:solidFill>
                <a:latin typeface="SimHei" panose="02010609060101010101" pitchFamily="49" charset="-122"/>
                <a:ea typeface="SimHei" panose="02010609060101010101" pitchFamily="49" charset="-122"/>
              </a:rPr>
              <a:t>前面指令异常时后续指令不能修改程序员可见状态</a:t>
            </a:r>
          </a:p>
        </p:txBody>
      </p:sp>
    </p:spTree>
    <p:extLst>
      <p:ext uri="{BB962C8B-B14F-4D97-AF65-F5344CB8AC3E}">
        <p14:creationId xmlns:p14="http://schemas.microsoft.com/office/powerpoint/2010/main" val="35376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animBg="1"/>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EC7AD6-1B0F-8E40-9398-201B9846C102}"/>
              </a:ext>
            </a:extLst>
          </p:cNvPr>
          <p:cNvSpPr txBox="1"/>
          <p:nvPr/>
        </p:nvSpPr>
        <p:spPr>
          <a:xfrm>
            <a:off x="10766323" y="644996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latin typeface="Calibri" panose="020F0502020204030204" pitchFamily="34" charset="0"/>
                <a:ea typeface="SimHei" panose="02010609060101010101" pitchFamily="49" charset="-122"/>
                <a:cs typeface="Calibri" panose="020F0502020204030204" pitchFamily="34" charset="0"/>
              </a:rPr>
              <a:t>Fetch</a:t>
            </a:r>
            <a:endParaRPr kumimoji="1" lang="zh-CN" altLang="en-US" sz="2000" dirty="0">
              <a:latin typeface="Calibri" panose="020F0502020204030204" pitchFamily="34" charset="0"/>
              <a:ea typeface="SimHei" panose="02010609060101010101" pitchFamily="49" charset="-122"/>
              <a:cs typeface="Calibri" panose="020F0502020204030204" pitchFamily="34" charset="0"/>
            </a:endParaRPr>
          </a:p>
        </p:txBody>
      </p:sp>
      <p:sp>
        <p:nvSpPr>
          <p:cNvPr id="7" name="TextBox 6">
            <a:extLst>
              <a:ext uri="{FF2B5EF4-FFF2-40B4-BE49-F238E27FC236}">
                <a16:creationId xmlns:a16="http://schemas.microsoft.com/office/drawing/2014/main" id="{E732E5AD-C2F6-6345-B9E2-78DFD877439D}"/>
              </a:ext>
            </a:extLst>
          </p:cNvPr>
          <p:cNvSpPr txBox="1"/>
          <p:nvPr/>
        </p:nvSpPr>
        <p:spPr>
          <a:xfrm>
            <a:off x="10766323" y="604985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latin typeface="Calibri" panose="020F0502020204030204" pitchFamily="34" charset="0"/>
                <a:ea typeface="SimHei" panose="02010609060101010101" pitchFamily="49" charset="-122"/>
                <a:cs typeface="Calibri" panose="020F0502020204030204" pitchFamily="34" charset="0"/>
              </a:rPr>
              <a:t>Decode</a:t>
            </a:r>
            <a:endParaRPr kumimoji="1" lang="zh-CN" altLang="en-US" sz="2000" dirty="0">
              <a:latin typeface="Calibri" panose="020F0502020204030204" pitchFamily="34" charset="0"/>
              <a:ea typeface="SimHei" panose="02010609060101010101" pitchFamily="49" charset="-122"/>
              <a:cs typeface="Calibri" panose="020F0502020204030204" pitchFamily="34" charset="0"/>
            </a:endParaRPr>
          </a:p>
        </p:txBody>
      </p:sp>
      <p:sp>
        <p:nvSpPr>
          <p:cNvPr id="8" name="TextBox 7">
            <a:extLst>
              <a:ext uri="{FF2B5EF4-FFF2-40B4-BE49-F238E27FC236}">
                <a16:creationId xmlns:a16="http://schemas.microsoft.com/office/drawing/2014/main" id="{86E1D7DF-827B-344D-9617-61774315349A}"/>
              </a:ext>
            </a:extLst>
          </p:cNvPr>
          <p:cNvSpPr txBox="1"/>
          <p:nvPr/>
        </p:nvSpPr>
        <p:spPr>
          <a:xfrm>
            <a:off x="10766323" y="564974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latin typeface="Calibri" panose="020F0502020204030204" pitchFamily="34" charset="0"/>
                <a:ea typeface="SimHei" panose="02010609060101010101" pitchFamily="49" charset="-122"/>
                <a:cs typeface="Calibri" panose="020F0502020204030204" pitchFamily="34" charset="0"/>
              </a:rPr>
              <a:t>Execute</a:t>
            </a:r>
            <a:endParaRPr kumimoji="1" lang="zh-CN" altLang="en-US" sz="2000" dirty="0">
              <a:latin typeface="Calibri" panose="020F0502020204030204" pitchFamily="34" charset="0"/>
              <a:ea typeface="SimHei" panose="02010609060101010101" pitchFamily="49" charset="-122"/>
              <a:cs typeface="Calibri" panose="020F0502020204030204" pitchFamily="34" charset="0"/>
            </a:endParaRPr>
          </a:p>
        </p:txBody>
      </p:sp>
      <p:sp>
        <p:nvSpPr>
          <p:cNvPr id="9" name="TextBox 8">
            <a:extLst>
              <a:ext uri="{FF2B5EF4-FFF2-40B4-BE49-F238E27FC236}">
                <a16:creationId xmlns:a16="http://schemas.microsoft.com/office/drawing/2014/main" id="{17BFEA66-DAEA-9C45-9A3C-3956608B0D13}"/>
              </a:ext>
            </a:extLst>
          </p:cNvPr>
          <p:cNvSpPr txBox="1"/>
          <p:nvPr/>
        </p:nvSpPr>
        <p:spPr>
          <a:xfrm>
            <a:off x="10766322" y="5249631"/>
            <a:ext cx="1425677" cy="400110"/>
          </a:xfrm>
          <a:prstGeom prst="rect">
            <a:avLst/>
          </a:prstGeom>
          <a:solidFill>
            <a:schemeClr val="accent2"/>
          </a:solidFill>
          <a:ln w="19050">
            <a:solidFill>
              <a:schemeClr val="accent5">
                <a:lumMod val="60000"/>
                <a:lumOff val="40000"/>
              </a:schemeClr>
            </a:solidFill>
          </a:ln>
        </p:spPr>
        <p:txBody>
          <a:bodyPr wrap="square" rtlCol="0">
            <a:spAutoFit/>
          </a:bodyPr>
          <a:lstStyle/>
          <a:p>
            <a:pPr algn="ctr"/>
            <a:r>
              <a:rPr kumimoji="1" lang="en-US" altLang="zh-CN" sz="2000" dirty="0">
                <a:latin typeface="Calibri" panose="020F0502020204030204" pitchFamily="34" charset="0"/>
                <a:ea typeface="SimHei" panose="02010609060101010101" pitchFamily="49" charset="-122"/>
                <a:cs typeface="Calibri" panose="020F0502020204030204" pitchFamily="34" charset="0"/>
              </a:rPr>
              <a:t>Memory</a:t>
            </a:r>
            <a:endParaRPr kumimoji="1" lang="zh-CN" altLang="en-US" sz="2000" dirty="0">
              <a:latin typeface="Calibri" panose="020F0502020204030204" pitchFamily="34" charset="0"/>
              <a:ea typeface="SimHei" panose="02010609060101010101" pitchFamily="49" charset="-122"/>
              <a:cs typeface="Calibri" panose="020F0502020204030204" pitchFamily="34" charset="0"/>
            </a:endParaRPr>
          </a:p>
        </p:txBody>
      </p:sp>
      <p:sp>
        <p:nvSpPr>
          <p:cNvPr id="10" name="TextBox 9">
            <a:extLst>
              <a:ext uri="{FF2B5EF4-FFF2-40B4-BE49-F238E27FC236}">
                <a16:creationId xmlns:a16="http://schemas.microsoft.com/office/drawing/2014/main" id="{3166D7E8-C670-3C44-8166-B2D99A6FC94E}"/>
              </a:ext>
            </a:extLst>
          </p:cNvPr>
          <p:cNvSpPr txBox="1"/>
          <p:nvPr/>
        </p:nvSpPr>
        <p:spPr>
          <a:xfrm>
            <a:off x="10766321" y="4849521"/>
            <a:ext cx="1425677" cy="400110"/>
          </a:xfrm>
          <a:prstGeom prst="rect">
            <a:avLst/>
          </a:prstGeom>
          <a:solidFill>
            <a:schemeClr val="accent2"/>
          </a:solidFill>
          <a:ln w="19050">
            <a:solidFill>
              <a:schemeClr val="accent5">
                <a:lumMod val="60000"/>
                <a:lumOff val="40000"/>
              </a:schemeClr>
            </a:solidFill>
          </a:ln>
        </p:spPr>
        <p:txBody>
          <a:bodyPr wrap="square" rtlCol="0">
            <a:spAutoFit/>
          </a:bodyPr>
          <a:lstStyle/>
          <a:p>
            <a:pPr algn="ctr"/>
            <a:r>
              <a:rPr kumimoji="1" lang="en-US" altLang="zh-CN" sz="2000" dirty="0">
                <a:latin typeface="Calibri" panose="020F0502020204030204" pitchFamily="34" charset="0"/>
                <a:ea typeface="SimHei" panose="02010609060101010101" pitchFamily="49" charset="-122"/>
                <a:cs typeface="Calibri" panose="020F0502020204030204" pitchFamily="34" charset="0"/>
              </a:rPr>
              <a:t>Writeback</a:t>
            </a:r>
            <a:endParaRPr kumimoji="1" lang="zh-CN" altLang="en-US" sz="2000" dirty="0">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11B019A8-DE6B-6E4F-AD49-9CC057CC6418}"/>
              </a:ext>
            </a:extLst>
          </p:cNvPr>
          <p:cNvPicPr>
            <a:picLocks noChangeAspect="1"/>
          </p:cNvPicPr>
          <p:nvPr/>
        </p:nvPicPr>
        <p:blipFill>
          <a:blip r:embed="rId3"/>
          <a:stretch>
            <a:fillRect/>
          </a:stretch>
        </p:blipFill>
        <p:spPr>
          <a:xfrm>
            <a:off x="1445147" y="1086348"/>
            <a:ext cx="9301706" cy="4685303"/>
          </a:xfrm>
          <a:prstGeom prst="rect">
            <a:avLst/>
          </a:prstGeom>
        </p:spPr>
      </p:pic>
      <p:cxnSp>
        <p:nvCxnSpPr>
          <p:cNvPr id="12" name="Straight Connector 11">
            <a:extLst>
              <a:ext uri="{FF2B5EF4-FFF2-40B4-BE49-F238E27FC236}">
                <a16:creationId xmlns:a16="http://schemas.microsoft.com/office/drawing/2014/main" id="{C2336109-A806-EB47-80B7-48431542B30A}"/>
              </a:ext>
            </a:extLst>
          </p:cNvPr>
          <p:cNvCxnSpPr>
            <a:cxnSpLocks/>
          </p:cNvCxnSpPr>
          <p:nvPr/>
        </p:nvCxnSpPr>
        <p:spPr>
          <a:xfrm>
            <a:off x="9501369" y="1568854"/>
            <a:ext cx="0" cy="919703"/>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D71D9552-9185-834C-A9F4-CF962681495E}"/>
              </a:ext>
            </a:extLst>
          </p:cNvPr>
          <p:cNvSpPr txBox="1"/>
          <p:nvPr/>
        </p:nvSpPr>
        <p:spPr>
          <a:xfrm>
            <a:off x="8858717" y="1199522"/>
            <a:ext cx="1285303" cy="369332"/>
          </a:xfrm>
          <a:prstGeom prst="rect">
            <a:avLst/>
          </a:prstGeom>
          <a:noFill/>
        </p:spPr>
        <p:txBody>
          <a:bodyPr wrap="square" rtlCol="0">
            <a:spAutoFit/>
          </a:bodyPr>
          <a:lstStyle/>
          <a:p>
            <a:r>
              <a:rPr kumimoji="1" lang="zh-CN" altLang="en-US" dirty="0">
                <a:solidFill>
                  <a:schemeClr val="accent6"/>
                </a:solidFill>
                <a:latin typeface="Calibri" panose="020F0502020204030204" pitchFamily="34" charset="0"/>
                <a:ea typeface="SimHei" panose="02010609060101010101" pitchFamily="49" charset="-122"/>
                <a:cs typeface="Calibri" panose="020F0502020204030204" pitchFamily="34" charset="0"/>
              </a:rPr>
              <a:t>写回</a:t>
            </a:r>
            <a:r>
              <a:rPr kumimoji="1" lang="en-US" altLang="zh-CN" dirty="0">
                <a:solidFill>
                  <a:schemeClr val="accent6"/>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chemeClr val="accent6"/>
                </a:solidFill>
                <a:latin typeface="Calibri" panose="020F0502020204030204" pitchFamily="34" charset="0"/>
                <a:ea typeface="SimHei" panose="02010609060101010101" pitchFamily="49" charset="-122"/>
                <a:cs typeface="Calibri" panose="020F0502020204030204" pitchFamily="34" charset="0"/>
              </a:rPr>
              <a:t>转发</a:t>
            </a:r>
          </a:p>
        </p:txBody>
      </p:sp>
      <p:cxnSp>
        <p:nvCxnSpPr>
          <p:cNvPr id="14" name="Straight Connector 13">
            <a:extLst>
              <a:ext uri="{FF2B5EF4-FFF2-40B4-BE49-F238E27FC236}">
                <a16:creationId xmlns:a16="http://schemas.microsoft.com/office/drawing/2014/main" id="{41677053-80AF-5C4A-B5BA-36F69F934A9C}"/>
              </a:ext>
            </a:extLst>
          </p:cNvPr>
          <p:cNvCxnSpPr>
            <a:cxnSpLocks/>
          </p:cNvCxnSpPr>
          <p:nvPr/>
        </p:nvCxnSpPr>
        <p:spPr>
          <a:xfrm>
            <a:off x="9501369" y="3095183"/>
            <a:ext cx="0" cy="919703"/>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FB5EEC0C-329E-8641-A6F1-D6863D9E027F}"/>
              </a:ext>
            </a:extLst>
          </p:cNvPr>
          <p:cNvSpPr txBox="1"/>
          <p:nvPr/>
        </p:nvSpPr>
        <p:spPr>
          <a:xfrm>
            <a:off x="10553323" y="3370368"/>
            <a:ext cx="1285303" cy="369332"/>
          </a:xfrm>
          <a:prstGeom prst="rect">
            <a:avLst/>
          </a:prstGeom>
          <a:noFill/>
        </p:spPr>
        <p:txBody>
          <a:bodyPr wrap="square" rtlCol="0">
            <a:spAutoFit/>
          </a:bodyPr>
          <a:lstStyle/>
          <a:p>
            <a:r>
              <a:rPr kumimoji="1" lang="zh-CN" altLang="en-US" dirty="0">
                <a:solidFill>
                  <a:schemeClr val="accent6"/>
                </a:solidFill>
                <a:latin typeface="Calibri" panose="020F0502020204030204" pitchFamily="34" charset="0"/>
                <a:ea typeface="SimHei" panose="02010609060101010101" pitchFamily="49" charset="-122"/>
                <a:cs typeface="Calibri" panose="020F0502020204030204" pitchFamily="34" charset="0"/>
              </a:rPr>
              <a:t>转发</a:t>
            </a:r>
          </a:p>
        </p:txBody>
      </p:sp>
      <p:cxnSp>
        <p:nvCxnSpPr>
          <p:cNvPr id="16" name="Straight Connector 15">
            <a:extLst>
              <a:ext uri="{FF2B5EF4-FFF2-40B4-BE49-F238E27FC236}">
                <a16:creationId xmlns:a16="http://schemas.microsoft.com/office/drawing/2014/main" id="{3E4D0209-6F98-3245-8211-2D968E0FD1D8}"/>
              </a:ext>
            </a:extLst>
          </p:cNvPr>
          <p:cNvCxnSpPr>
            <a:cxnSpLocks/>
          </p:cNvCxnSpPr>
          <p:nvPr/>
        </p:nvCxnSpPr>
        <p:spPr>
          <a:xfrm>
            <a:off x="9501368" y="4759001"/>
            <a:ext cx="483" cy="550371"/>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0AE2AA68-CCEF-BE45-BDF1-DF7E804A8926}"/>
              </a:ext>
            </a:extLst>
          </p:cNvPr>
          <p:cNvSpPr txBox="1"/>
          <p:nvPr/>
        </p:nvSpPr>
        <p:spPr>
          <a:xfrm>
            <a:off x="9675576" y="4389669"/>
            <a:ext cx="1285303" cy="369332"/>
          </a:xfrm>
          <a:prstGeom prst="rect">
            <a:avLst/>
          </a:prstGeom>
          <a:noFill/>
        </p:spPr>
        <p:txBody>
          <a:bodyPr wrap="square" rtlCol="0">
            <a:spAutoFit/>
          </a:bodyPr>
          <a:lstStyle/>
          <a:p>
            <a:r>
              <a:rPr kumimoji="1" lang="zh-CN" altLang="en-US" dirty="0">
                <a:solidFill>
                  <a:schemeClr val="accent6"/>
                </a:solidFill>
                <a:latin typeface="Calibri" panose="020F0502020204030204" pitchFamily="34" charset="0"/>
                <a:ea typeface="SimHei" panose="02010609060101010101" pitchFamily="49" charset="-122"/>
                <a:cs typeface="Calibri" panose="020F0502020204030204" pitchFamily="34" charset="0"/>
              </a:rPr>
              <a:t>转发</a:t>
            </a:r>
          </a:p>
        </p:txBody>
      </p:sp>
      <p:sp>
        <p:nvSpPr>
          <p:cNvPr id="19" name="TextBox 18">
            <a:extLst>
              <a:ext uri="{FF2B5EF4-FFF2-40B4-BE49-F238E27FC236}">
                <a16:creationId xmlns:a16="http://schemas.microsoft.com/office/drawing/2014/main" id="{54B7DB24-F914-C54D-AAE7-A4E1F03105EB}"/>
              </a:ext>
            </a:extLst>
          </p:cNvPr>
          <p:cNvSpPr txBox="1"/>
          <p:nvPr/>
        </p:nvSpPr>
        <p:spPr>
          <a:xfrm>
            <a:off x="801163" y="1115676"/>
            <a:ext cx="1787805" cy="646331"/>
          </a:xfrm>
          <a:prstGeom prst="rect">
            <a:avLst/>
          </a:prstGeom>
          <a:noFill/>
        </p:spPr>
        <p:txBody>
          <a:bodyPr wrap="square" rtlCol="0">
            <a:spAutoFit/>
          </a:bodyPr>
          <a:lstStyle/>
          <a:p>
            <a:r>
              <a:rPr kumimoji="1" lang="zh-CN" altLang="en-US" dirty="0">
                <a:solidFill>
                  <a:schemeClr val="accent6"/>
                </a:solidFill>
                <a:latin typeface="Calibri" panose="020F0502020204030204" pitchFamily="34" charset="0"/>
                <a:ea typeface="SimHei" panose="02010609060101010101" pitchFamily="49" charset="-122"/>
                <a:cs typeface="Calibri" panose="020F0502020204030204" pitchFamily="34" charset="0"/>
              </a:rPr>
              <a:t>一条指令执行到最后再处理异常</a:t>
            </a:r>
          </a:p>
        </p:txBody>
      </p:sp>
      <p:cxnSp>
        <p:nvCxnSpPr>
          <p:cNvPr id="20" name="Straight Arrow Connector 19">
            <a:extLst>
              <a:ext uri="{FF2B5EF4-FFF2-40B4-BE49-F238E27FC236}">
                <a16:creationId xmlns:a16="http://schemas.microsoft.com/office/drawing/2014/main" id="{97DA1B23-7A36-914A-B779-12EEB65A5837}"/>
              </a:ext>
            </a:extLst>
          </p:cNvPr>
          <p:cNvCxnSpPr>
            <a:cxnSpLocks/>
          </p:cNvCxnSpPr>
          <p:nvPr/>
        </p:nvCxnSpPr>
        <p:spPr>
          <a:xfrm flipV="1">
            <a:off x="6774743" y="4215586"/>
            <a:ext cx="0" cy="1079977"/>
          </a:xfrm>
          <a:prstGeom prst="straightConnector1">
            <a:avLst/>
          </a:prstGeom>
          <a:ln>
            <a:tailEnd type="triangle" w="lg" len="lg"/>
          </a:ln>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D2F90FA1-C688-254D-8BA6-67EB0D0757E1}"/>
              </a:ext>
            </a:extLst>
          </p:cNvPr>
          <p:cNvSpPr txBox="1"/>
          <p:nvPr/>
        </p:nvSpPr>
        <p:spPr>
          <a:xfrm>
            <a:off x="6844957" y="4735696"/>
            <a:ext cx="1490921" cy="369332"/>
          </a:xfrm>
          <a:prstGeom prst="rect">
            <a:avLst/>
          </a:prstGeom>
          <a:solidFill>
            <a:schemeClr val="bg1"/>
          </a:solidFill>
        </p:spPr>
        <p:txBody>
          <a:bodyPr wrap="none" rtlCol="0">
            <a:spAutoFit/>
          </a:bodyPr>
          <a:lstStyle/>
          <a:p>
            <a:r>
              <a:rPr kumimoji="1" lang="zh-CN" altLang="en-US" dirty="0">
                <a:solidFill>
                  <a:schemeClr val="accent6"/>
                </a:solidFill>
                <a:latin typeface="Calibri" panose="020F0502020204030204" pitchFamily="34" charset="0"/>
                <a:ea typeface="SimHei" panose="02010609060101010101" pitchFamily="49" charset="-122"/>
                <a:cs typeface="Calibri" panose="020F0502020204030204" pitchFamily="34" charset="0"/>
              </a:rPr>
              <a:t>不再需要</a:t>
            </a:r>
            <a:r>
              <a:rPr kumimoji="1" lang="en-US" altLang="zh-CN" dirty="0" err="1">
                <a:solidFill>
                  <a:schemeClr val="accent6"/>
                </a:solidFill>
                <a:latin typeface="Calibri" panose="020F0502020204030204" pitchFamily="34" charset="0"/>
                <a:ea typeface="SimHei" panose="02010609060101010101" pitchFamily="49" charset="-122"/>
                <a:cs typeface="Calibri" panose="020F0502020204030204" pitchFamily="34" charset="0"/>
              </a:rPr>
              <a:t>valP</a:t>
            </a:r>
            <a:endParaRPr kumimoji="1" lang="zh-CN" altLang="en-US" dirty="0">
              <a:solidFill>
                <a:schemeClr val="accent6"/>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4225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9" grpId="0"/>
      <p:bldP spid="2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52</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总结</a:t>
            </a:r>
          </a:p>
        </p:txBody>
      </p:sp>
      <p:sp>
        <p:nvSpPr>
          <p:cNvPr id="5" name="TextBox 4">
            <a:extLst>
              <a:ext uri="{FF2B5EF4-FFF2-40B4-BE49-F238E27FC236}">
                <a16:creationId xmlns:a16="http://schemas.microsoft.com/office/drawing/2014/main" id="{32C319D5-7C60-0946-BC3E-B77B213EF022}"/>
              </a:ext>
            </a:extLst>
          </p:cNvPr>
          <p:cNvSpPr txBox="1"/>
          <p:nvPr/>
        </p:nvSpPr>
        <p:spPr>
          <a:xfrm>
            <a:off x="268437" y="1232876"/>
            <a:ext cx="8000920" cy="4615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PIPE</a:t>
            </a:r>
            <a:r>
              <a:rPr kumimoji="1" lang="zh-CN" altLang="en-US" dirty="0">
                <a:latin typeface="Calibri" panose="020F0502020204030204" pitchFamily="34" charset="0"/>
                <a:ea typeface="SimHei" panose="02010609060101010101" pitchFamily="49" charset="-122"/>
                <a:cs typeface="Calibri" panose="020F0502020204030204" pitchFamily="34" charset="0"/>
              </a:rPr>
              <a:t>在</a:t>
            </a:r>
            <a:r>
              <a:rPr kumimoji="1" lang="en-US" altLang="zh-CN" dirty="0">
                <a:latin typeface="Calibri" panose="020F0502020204030204" pitchFamily="34" charset="0"/>
                <a:ea typeface="SimHei" panose="02010609060101010101" pitchFamily="49" charset="-122"/>
                <a:cs typeface="Calibri" panose="020F0502020204030204" pitchFamily="34" charset="0"/>
              </a:rPr>
              <a:t>SEQ</a:t>
            </a:r>
            <a:r>
              <a:rPr kumimoji="1" lang="zh-CN" altLang="en-US" dirty="0">
                <a:latin typeface="Calibri" panose="020F0502020204030204" pitchFamily="34" charset="0"/>
                <a:ea typeface="SimHei" panose="02010609060101010101" pitchFamily="49" charset="-122"/>
                <a:cs typeface="Calibri" panose="020F0502020204030204" pitchFamily="34" charset="0"/>
              </a:rPr>
              <a:t>的基础上改造而来，理解</a:t>
            </a:r>
            <a:r>
              <a:rPr kumimoji="1" lang="en-US" altLang="zh-CN" dirty="0">
                <a:latin typeface="Calibri" panose="020F0502020204030204" pitchFamily="34" charset="0"/>
                <a:ea typeface="SimHei" panose="02010609060101010101" pitchFamily="49" charset="-122"/>
                <a:cs typeface="Calibri" panose="020F0502020204030204" pitchFamily="34" charset="0"/>
              </a:rPr>
              <a:t>SEQ</a:t>
            </a:r>
            <a:r>
              <a:rPr kumimoji="1" lang="zh-CN" altLang="en-US" dirty="0">
                <a:latin typeface="Calibri" panose="020F0502020204030204" pitchFamily="34" charset="0"/>
                <a:ea typeface="SimHei" panose="02010609060101010101" pitchFamily="49" charset="-122"/>
                <a:cs typeface="Calibri" panose="020F0502020204030204" pitchFamily="34" charset="0"/>
              </a:rPr>
              <a:t>是理解</a:t>
            </a:r>
            <a:r>
              <a:rPr kumimoji="1" lang="en-US" altLang="zh-CN" dirty="0">
                <a:latin typeface="Calibri" panose="020F0502020204030204" pitchFamily="34" charset="0"/>
                <a:ea typeface="SimHei" panose="02010609060101010101" pitchFamily="49" charset="-122"/>
                <a:cs typeface="Calibri" panose="020F0502020204030204" pitchFamily="34" charset="0"/>
              </a:rPr>
              <a:t>PIPE</a:t>
            </a:r>
            <a:r>
              <a:rPr kumimoji="1" lang="zh-CN" altLang="en-US" dirty="0">
                <a:latin typeface="Calibri" panose="020F0502020204030204" pitchFamily="34" charset="0"/>
                <a:ea typeface="SimHei" panose="02010609060101010101" pitchFamily="49" charset="-122"/>
                <a:cs typeface="Calibri" panose="020F0502020204030204" pitchFamily="34" charset="0"/>
              </a:rPr>
              <a:t>的基础</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理解</a:t>
            </a:r>
            <a:r>
              <a:rPr kumimoji="1" lang="en-US" altLang="zh-CN" dirty="0">
                <a:latin typeface="Calibri" panose="020F0502020204030204" pitchFamily="34" charset="0"/>
                <a:ea typeface="SimHei" panose="02010609060101010101" pitchFamily="49" charset="-122"/>
                <a:cs typeface="Calibri" panose="020F0502020204030204" pitchFamily="34" charset="0"/>
              </a:rPr>
              <a:t>PIPE</a:t>
            </a: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流水线图：帮助我们理解</a:t>
            </a:r>
            <a:r>
              <a:rPr kumimoji="1" lang="en-US" altLang="zh-CN" dirty="0">
                <a:latin typeface="Calibri" panose="020F0502020204030204" pitchFamily="34" charset="0"/>
                <a:ea typeface="SimHei" panose="02010609060101010101" pitchFamily="49" charset="-122"/>
                <a:cs typeface="Calibri" panose="020F0502020204030204" pitchFamily="34" charset="0"/>
              </a:rPr>
              <a:t>PIPE</a:t>
            </a:r>
            <a:r>
              <a:rPr kumimoji="1" lang="zh-CN" altLang="en-US" dirty="0">
                <a:latin typeface="Calibri" panose="020F0502020204030204" pitchFamily="34" charset="0"/>
                <a:ea typeface="SimHei" panose="02010609060101010101" pitchFamily="49" charset="-122"/>
                <a:cs typeface="Calibri" panose="020F0502020204030204" pitchFamily="34" charset="0"/>
              </a:rPr>
              <a:t>的原理，分析</a:t>
            </a:r>
            <a:r>
              <a:rPr kumimoji="1" lang="en-US" altLang="zh-CN" dirty="0">
                <a:latin typeface="Calibri" panose="020F0502020204030204" pitchFamily="34" charset="0"/>
                <a:ea typeface="SimHei" panose="02010609060101010101" pitchFamily="49" charset="-122"/>
                <a:cs typeface="Calibri" panose="020F0502020204030204" pitchFamily="34" charset="0"/>
              </a:rPr>
              <a:t>PIPE</a:t>
            </a:r>
            <a:r>
              <a:rPr kumimoji="1" lang="zh-CN" altLang="en-US" dirty="0">
                <a:latin typeface="Calibri" panose="020F0502020204030204" pitchFamily="34" charset="0"/>
                <a:ea typeface="SimHei" panose="02010609060101010101" pitchFamily="49" charset="-122"/>
                <a:cs typeface="Calibri" panose="020F0502020204030204" pitchFamily="34" charset="0"/>
              </a:rPr>
              <a:t>的行为</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硬件图：要注意其和流水线图在描述</a:t>
            </a:r>
            <a:r>
              <a:rPr kumimoji="1" lang="en-US" altLang="zh-CN" dirty="0">
                <a:latin typeface="Calibri" panose="020F0502020204030204" pitchFamily="34" charset="0"/>
                <a:ea typeface="SimHei" panose="02010609060101010101" pitchFamily="49" charset="-122"/>
                <a:cs typeface="Calibri" panose="020F0502020204030204" pitchFamily="34" charset="0"/>
              </a:rPr>
              <a:t>PIPE</a:t>
            </a:r>
            <a:r>
              <a:rPr kumimoji="1" lang="zh-CN" altLang="en-US" dirty="0">
                <a:latin typeface="Calibri" panose="020F0502020204030204" pitchFamily="34" charset="0"/>
                <a:ea typeface="SimHei" panose="02010609060101010101" pitchFamily="49" charset="-122"/>
                <a:cs typeface="Calibri" panose="020F0502020204030204" pitchFamily="34" charset="0"/>
              </a:rPr>
              <a:t>行为时的对应关系</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HCL</a:t>
            </a:r>
            <a:r>
              <a:rPr kumimoji="1" lang="zh-CN" altLang="en-US" dirty="0">
                <a:latin typeface="Calibri" panose="020F0502020204030204" pitchFamily="34" charset="0"/>
                <a:ea typeface="SimHei" panose="02010609060101010101" pitchFamily="49" charset="-122"/>
                <a:cs typeface="Calibri" panose="020F0502020204030204" pitchFamily="34" charset="0"/>
              </a:rPr>
              <a:t>描述：没有讲，但是控制逻辑已经描述清楚，应当熟练掌握</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可以参考</a:t>
            </a:r>
            <a:r>
              <a:rPr kumimoji="1" lang="en-US" altLang="zh-CN" dirty="0">
                <a:latin typeface="Calibri" panose="020F0502020204030204" pitchFamily="34" charset="0"/>
                <a:ea typeface="SimHei" panose="02010609060101010101" pitchFamily="49" charset="-122"/>
                <a:cs typeface="Calibri" panose="020F0502020204030204" pitchFamily="34" charset="0"/>
              </a:rPr>
              <a:t>summary</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sheet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PIPE</a:t>
            </a: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主要做出的改动</a:t>
            </a:r>
            <a:endPar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加入了流水线寄存器隔离不同阶段，让中间值随着指令一起前进</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加入了转发，解决了绝大部分数据冒险</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重新设计了逻辑，支持</a:t>
            </a:r>
            <a:r>
              <a:rPr kumimoji="1" lang="en-US" altLang="zh-CN" dirty="0">
                <a:latin typeface="Calibri" panose="020F0502020204030204" pitchFamily="34" charset="0"/>
                <a:ea typeface="SimHei" panose="02010609060101010101" pitchFamily="49" charset="-122"/>
                <a:cs typeface="Calibri" panose="020F0502020204030204" pitchFamily="34" charset="0"/>
              </a:rPr>
              <a:t>bubble/stall</a:t>
            </a:r>
            <a:r>
              <a:rPr kumimoji="1" lang="zh-CN" altLang="en-US" dirty="0">
                <a:latin typeface="Calibri" panose="020F0502020204030204" pitchFamily="34" charset="0"/>
                <a:ea typeface="SimHei" panose="02010609060101010101" pitchFamily="49" charset="-122"/>
                <a:cs typeface="Calibri" panose="020F0502020204030204" pitchFamily="34" charset="0"/>
              </a:rPr>
              <a:t>以及异常处理</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合并了一些线路，简化了部分设计</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400814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6944AC3-E599-2349-876F-2BD18851E21E}"/>
              </a:ext>
            </a:extLst>
          </p:cNvPr>
          <p:cNvGrpSpPr/>
          <p:nvPr/>
        </p:nvGrpSpPr>
        <p:grpSpPr>
          <a:xfrm>
            <a:off x="2399176" y="2585468"/>
            <a:ext cx="7393647" cy="1687064"/>
            <a:chOff x="1641575" y="2677801"/>
            <a:chExt cx="7393647" cy="1687064"/>
          </a:xfrm>
        </p:grpSpPr>
        <p:sp>
          <p:nvSpPr>
            <p:cNvPr id="7" name="TextBox 6">
              <a:extLst>
                <a:ext uri="{FF2B5EF4-FFF2-40B4-BE49-F238E27FC236}">
                  <a16:creationId xmlns:a16="http://schemas.microsoft.com/office/drawing/2014/main" id="{989B2C29-6C36-CC44-A825-1EB7BA0CADF3}"/>
                </a:ext>
              </a:extLst>
            </p:cNvPr>
            <p:cNvSpPr txBox="1"/>
            <p:nvPr/>
          </p:nvSpPr>
          <p:spPr>
            <a:xfrm>
              <a:off x="1641575" y="2967335"/>
              <a:ext cx="5810050" cy="1107996"/>
            </a:xfrm>
            <a:prstGeom prst="rect">
              <a:avLst/>
            </a:prstGeom>
            <a:noFill/>
          </p:spPr>
          <p:txBody>
            <a:bodyPr wrap="square" rtlCol="0">
              <a:spAutoFit/>
            </a:bodyPr>
            <a:lstStyle/>
            <a:p>
              <a:pPr algn="ctr"/>
              <a:r>
                <a:rPr kumimoji="1" lang="en-US" altLang="zh-CN" sz="6600" dirty="0"/>
                <a:t>Thank</a:t>
              </a:r>
              <a:r>
                <a:rPr kumimoji="1" lang="zh-CN" altLang="en-US" sz="6600" dirty="0"/>
                <a:t> </a:t>
              </a:r>
              <a:r>
                <a:rPr kumimoji="1" lang="en-US" altLang="zh-CN" sz="6600" dirty="0"/>
                <a:t>you!</a:t>
              </a:r>
              <a:endParaRPr kumimoji="1" lang="zh-CN" altLang="en-US" sz="6600" dirty="0"/>
            </a:p>
          </p:txBody>
        </p:sp>
        <p:pic>
          <p:nvPicPr>
            <p:cNvPr id="3" name="图片 3">
              <a:extLst>
                <a:ext uri="{FF2B5EF4-FFF2-40B4-BE49-F238E27FC236}">
                  <a16:creationId xmlns:a16="http://schemas.microsoft.com/office/drawing/2014/main" id="{A2F7A61C-D60C-8F44-8D57-D33E1FE70A47}"/>
                </a:ext>
              </a:extLst>
            </p:cNvPr>
            <p:cNvPicPr>
              <a:picLocks noChangeAspect="1"/>
            </p:cNvPicPr>
            <p:nvPr/>
          </p:nvPicPr>
          <p:blipFill>
            <a:blip r:embed="rId2"/>
            <a:stretch>
              <a:fillRect/>
            </a:stretch>
          </p:blipFill>
          <p:spPr>
            <a:xfrm>
              <a:off x="7180335" y="2677801"/>
              <a:ext cx="1854887" cy="1687064"/>
            </a:xfrm>
            <a:prstGeom prst="rect">
              <a:avLst/>
            </a:prstGeom>
          </p:spPr>
        </p:pic>
      </p:grpSp>
    </p:spTree>
    <p:extLst>
      <p:ext uri="{BB962C8B-B14F-4D97-AF65-F5344CB8AC3E}">
        <p14:creationId xmlns:p14="http://schemas.microsoft.com/office/powerpoint/2010/main" val="35915657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54</a:t>
            </a:fld>
            <a:endParaRPr lang="en-US" dirty="0"/>
          </a:p>
        </p:txBody>
      </p:sp>
      <p:sp>
        <p:nvSpPr>
          <p:cNvPr id="2" name="TextBox 1">
            <a:extLst>
              <a:ext uri="{FF2B5EF4-FFF2-40B4-BE49-F238E27FC236}">
                <a16:creationId xmlns:a16="http://schemas.microsoft.com/office/drawing/2014/main" id="{BF932D73-D5E5-1046-90D2-6CF20323D767}"/>
              </a:ext>
            </a:extLst>
          </p:cNvPr>
          <p:cNvSpPr txBox="1"/>
          <p:nvPr/>
        </p:nvSpPr>
        <p:spPr>
          <a:xfrm>
            <a:off x="268437" y="1232876"/>
            <a:ext cx="5270717" cy="5030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Pipeline</a:t>
            </a:r>
            <a:r>
              <a:rPr kumimoji="1" lang="zh-CN" altLang="en-US" dirty="0">
                <a:latin typeface="Calibri" panose="020F0502020204030204" pitchFamily="34" charset="0"/>
                <a:ea typeface="SimHei" panose="02010609060101010101" pitchFamily="49" charset="-122"/>
                <a:cs typeface="Calibri" panose="020F0502020204030204" pitchFamily="34" charset="0"/>
              </a:rPr>
              <a:t>做的优化在统一的指令框架下进行</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每条指令都经历所有阶段，尽管有的指令并不真的需要所有阶段</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接受有时钟周期被浪费的事实</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因为这样可以同时执行多条指令</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也用时钟寄存器将</a:t>
            </a:r>
            <a:r>
              <a:rPr kumimoji="1" lang="zh-CN" altLang="en-US" dirty="0">
                <a:latin typeface="Calibri" panose="020F0502020204030204" pitchFamily="34" charset="0"/>
                <a:ea typeface="SimHei" panose="02010609060101010101" pitchFamily="49" charset="-122"/>
                <a:cs typeface="Calibri" panose="020F0502020204030204" pitchFamily="34" charset="0"/>
              </a:rPr>
              <a:t>组合逻辑划分为小的阶段</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动机是将不同指令在不同阶段的执行分隔开，而不是为了减少时钟周期的浪费</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仍然需要保证划分尽量均匀，</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减少由划分不均匀造成的浪费</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优点：可以同时执行多条指令，同时遵循了</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Y86-64 ISA</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规定的一致的指令执行框架</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
        <p:nvSpPr>
          <p:cNvPr id="39" name="TextBox 38">
            <a:extLst>
              <a:ext uri="{FF2B5EF4-FFF2-40B4-BE49-F238E27FC236}">
                <a16:creationId xmlns:a16="http://schemas.microsoft.com/office/drawing/2014/main" id="{024AE8D3-F6A6-8744-9588-0880D2006515}"/>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从</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SEQ</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到</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PIPE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88" name="Rectangle 87">
            <a:extLst>
              <a:ext uri="{FF2B5EF4-FFF2-40B4-BE49-F238E27FC236}">
                <a16:creationId xmlns:a16="http://schemas.microsoft.com/office/drawing/2014/main" id="{6F849FBD-E49B-4B40-9E39-465B87BED5FE}"/>
              </a:ext>
            </a:extLst>
          </p:cNvPr>
          <p:cNvSpPr/>
          <p:nvPr/>
        </p:nvSpPr>
        <p:spPr>
          <a:xfrm>
            <a:off x="7358881" y="1251058"/>
            <a:ext cx="540000" cy="540000"/>
          </a:xfrm>
          <a:prstGeom prst="rect">
            <a:avLst/>
          </a:prstGeom>
          <a:solidFill>
            <a:schemeClr val="accent5">
              <a:alpha val="20000"/>
            </a:schemeClr>
          </a:solid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89" name="Rectangle 88">
            <a:extLst>
              <a:ext uri="{FF2B5EF4-FFF2-40B4-BE49-F238E27FC236}">
                <a16:creationId xmlns:a16="http://schemas.microsoft.com/office/drawing/2014/main" id="{C1DADE60-4C30-7347-BDD8-25FD3A9F6135}"/>
              </a:ext>
            </a:extLst>
          </p:cNvPr>
          <p:cNvSpPr/>
          <p:nvPr/>
        </p:nvSpPr>
        <p:spPr>
          <a:xfrm>
            <a:off x="7898881" y="1251058"/>
            <a:ext cx="540000" cy="540000"/>
          </a:xfrm>
          <a:prstGeom prst="rect">
            <a:avLst/>
          </a:prstGeom>
          <a:solidFill>
            <a:schemeClr val="accent5">
              <a:alpha val="20000"/>
            </a:schemeClr>
          </a:solid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90" name="Rectangle 89">
            <a:extLst>
              <a:ext uri="{FF2B5EF4-FFF2-40B4-BE49-F238E27FC236}">
                <a16:creationId xmlns:a16="http://schemas.microsoft.com/office/drawing/2014/main" id="{F166EC27-52BA-834F-8206-9B08A8A50A95}"/>
              </a:ext>
            </a:extLst>
          </p:cNvPr>
          <p:cNvSpPr/>
          <p:nvPr/>
        </p:nvSpPr>
        <p:spPr>
          <a:xfrm>
            <a:off x="8440319" y="1251058"/>
            <a:ext cx="540000" cy="540000"/>
          </a:xfrm>
          <a:prstGeom prst="rect">
            <a:avLst/>
          </a:prstGeom>
          <a:solidFill>
            <a:schemeClr val="accent5">
              <a:alpha val="20000"/>
            </a:schemeClr>
          </a:solid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91" name="Rectangle 90">
            <a:extLst>
              <a:ext uri="{FF2B5EF4-FFF2-40B4-BE49-F238E27FC236}">
                <a16:creationId xmlns:a16="http://schemas.microsoft.com/office/drawing/2014/main" id="{09F79EE7-1B19-0445-895F-4E2E3BED2FFD}"/>
              </a:ext>
            </a:extLst>
          </p:cNvPr>
          <p:cNvSpPr/>
          <p:nvPr/>
        </p:nvSpPr>
        <p:spPr>
          <a:xfrm>
            <a:off x="8978881" y="1251058"/>
            <a:ext cx="540000" cy="540000"/>
          </a:xfrm>
          <a:prstGeom prst="rect">
            <a:avLst/>
          </a:prstGeom>
          <a:solidFill>
            <a:schemeClr val="accent5">
              <a:alpha val="20000"/>
            </a:schemeClr>
          </a:solid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92" name="Rectangle 91">
            <a:extLst>
              <a:ext uri="{FF2B5EF4-FFF2-40B4-BE49-F238E27FC236}">
                <a16:creationId xmlns:a16="http://schemas.microsoft.com/office/drawing/2014/main" id="{60471E6D-E0F5-0D40-9D9F-AFE25BDC3933}"/>
              </a:ext>
            </a:extLst>
          </p:cNvPr>
          <p:cNvSpPr/>
          <p:nvPr/>
        </p:nvSpPr>
        <p:spPr>
          <a:xfrm>
            <a:off x="9518881" y="1251058"/>
            <a:ext cx="540000" cy="540000"/>
          </a:xfrm>
          <a:prstGeom prst="rect">
            <a:avLst/>
          </a:prstGeom>
          <a:solidFill>
            <a:schemeClr val="accent5">
              <a:alpha val="20000"/>
            </a:schemeClr>
          </a:solid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93" name="Rectangle 92">
            <a:extLst>
              <a:ext uri="{FF2B5EF4-FFF2-40B4-BE49-F238E27FC236}">
                <a16:creationId xmlns:a16="http://schemas.microsoft.com/office/drawing/2014/main" id="{A040283B-5610-5544-9D46-ECC3F331A319}"/>
              </a:ext>
            </a:extLst>
          </p:cNvPr>
          <p:cNvSpPr/>
          <p:nvPr/>
        </p:nvSpPr>
        <p:spPr>
          <a:xfrm>
            <a:off x="10058881" y="1803053"/>
            <a:ext cx="540000" cy="540000"/>
          </a:xfrm>
          <a:prstGeom prst="rect">
            <a:avLst/>
          </a:prstGeom>
          <a:solidFill>
            <a:schemeClr val="accent5">
              <a:alpha val="20000"/>
            </a:schemeClr>
          </a:solid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94" name="Rectangle 93">
            <a:extLst>
              <a:ext uri="{FF2B5EF4-FFF2-40B4-BE49-F238E27FC236}">
                <a16:creationId xmlns:a16="http://schemas.microsoft.com/office/drawing/2014/main" id="{48DF34C9-CA8C-4A40-845B-F8F55F2B4FDA}"/>
              </a:ext>
            </a:extLst>
          </p:cNvPr>
          <p:cNvSpPr/>
          <p:nvPr/>
        </p:nvSpPr>
        <p:spPr>
          <a:xfrm>
            <a:off x="10598881" y="2340541"/>
            <a:ext cx="540000" cy="540000"/>
          </a:xfrm>
          <a:prstGeom prst="rect">
            <a:avLst/>
          </a:prstGeom>
          <a:solidFill>
            <a:schemeClr val="accent5">
              <a:alpha val="20000"/>
            </a:schemeClr>
          </a:solid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104" name="Rectangle 103">
            <a:extLst>
              <a:ext uri="{FF2B5EF4-FFF2-40B4-BE49-F238E27FC236}">
                <a16:creationId xmlns:a16="http://schemas.microsoft.com/office/drawing/2014/main" id="{9DD27C61-653F-A24F-97DE-633CE88CDF67}"/>
              </a:ext>
            </a:extLst>
          </p:cNvPr>
          <p:cNvSpPr/>
          <p:nvPr/>
        </p:nvSpPr>
        <p:spPr>
          <a:xfrm>
            <a:off x="11138881" y="2342596"/>
            <a:ext cx="540000" cy="540000"/>
          </a:xfrm>
          <a:prstGeom prst="rect">
            <a:avLst/>
          </a:prstGeom>
          <a:solidFill>
            <a:schemeClr val="accent5">
              <a:alpha val="20000"/>
            </a:schemeClr>
          </a:solid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105" name="TextBox 104">
            <a:extLst>
              <a:ext uri="{FF2B5EF4-FFF2-40B4-BE49-F238E27FC236}">
                <a16:creationId xmlns:a16="http://schemas.microsoft.com/office/drawing/2014/main" id="{CE56020B-6182-F047-9272-7CC546E939A0}"/>
              </a:ext>
            </a:extLst>
          </p:cNvPr>
          <p:cNvSpPr txBox="1"/>
          <p:nvPr/>
        </p:nvSpPr>
        <p:spPr>
          <a:xfrm>
            <a:off x="6462453" y="1379034"/>
            <a:ext cx="763351" cy="369332"/>
          </a:xfrm>
          <a:prstGeom prst="rect">
            <a:avLst/>
          </a:prstGeom>
          <a:noFill/>
        </p:spPr>
        <p:txBody>
          <a:bodyPr wrap="none" rtlCol="0">
            <a:spAutoFit/>
          </a:bodyPr>
          <a:lstStyle/>
          <a:p>
            <a:r>
              <a:rPr kumimoji="1" lang="zh-CN" altLang="en-US" dirty="0">
                <a:solidFill>
                  <a:schemeClr val="tx1">
                    <a:alpha val="20000"/>
                  </a:schemeClr>
                </a:solidFill>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solidFill>
                  <a:schemeClr val="tx1">
                    <a:alpha val="20000"/>
                  </a:schemeClr>
                </a:solidFill>
                <a:latin typeface="Calibri" panose="020F0502020204030204" pitchFamily="34" charset="0"/>
                <a:ea typeface="SimHei" panose="02010609060101010101" pitchFamily="49" charset="-122"/>
                <a:cs typeface="Calibri" panose="020F0502020204030204" pitchFamily="34" charset="0"/>
              </a:rPr>
              <a:t>1</a:t>
            </a:r>
            <a:endParaRPr kumimoji="1" lang="zh-CN" altLang="en-US" dirty="0">
              <a:solidFill>
                <a:schemeClr val="tx1">
                  <a:alpha val="20000"/>
                </a:schemeClr>
              </a:solidFill>
              <a:latin typeface="Calibri" panose="020F0502020204030204" pitchFamily="34" charset="0"/>
              <a:ea typeface="SimHei" panose="02010609060101010101" pitchFamily="49" charset="-122"/>
              <a:cs typeface="Calibri" panose="020F0502020204030204" pitchFamily="34" charset="0"/>
            </a:endParaRPr>
          </a:p>
        </p:txBody>
      </p:sp>
      <p:sp>
        <p:nvSpPr>
          <p:cNvPr id="106" name="TextBox 105">
            <a:extLst>
              <a:ext uri="{FF2B5EF4-FFF2-40B4-BE49-F238E27FC236}">
                <a16:creationId xmlns:a16="http://schemas.microsoft.com/office/drawing/2014/main" id="{0DB4D609-FDF4-4644-A577-363532254F12}"/>
              </a:ext>
            </a:extLst>
          </p:cNvPr>
          <p:cNvSpPr txBox="1"/>
          <p:nvPr/>
        </p:nvSpPr>
        <p:spPr>
          <a:xfrm>
            <a:off x="6460710" y="1942629"/>
            <a:ext cx="763351" cy="369332"/>
          </a:xfrm>
          <a:prstGeom prst="rect">
            <a:avLst/>
          </a:prstGeom>
          <a:noFill/>
        </p:spPr>
        <p:txBody>
          <a:bodyPr wrap="none" rtlCol="0">
            <a:spAutoFit/>
          </a:bodyPr>
          <a:lstStyle/>
          <a:p>
            <a:r>
              <a:rPr kumimoji="1" lang="zh-CN" altLang="en-US" dirty="0">
                <a:solidFill>
                  <a:schemeClr val="tx1">
                    <a:alpha val="20000"/>
                  </a:schemeClr>
                </a:solidFill>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solidFill>
                  <a:schemeClr val="tx1">
                    <a:alpha val="20000"/>
                  </a:schemeClr>
                </a:solidFill>
                <a:latin typeface="Calibri" panose="020F0502020204030204" pitchFamily="34" charset="0"/>
                <a:ea typeface="SimHei" panose="02010609060101010101" pitchFamily="49" charset="-122"/>
                <a:cs typeface="Calibri" panose="020F0502020204030204" pitchFamily="34" charset="0"/>
              </a:rPr>
              <a:t>2</a:t>
            </a:r>
            <a:endParaRPr kumimoji="1" lang="zh-CN" altLang="en-US" dirty="0">
              <a:solidFill>
                <a:schemeClr val="tx1">
                  <a:alpha val="20000"/>
                </a:schemeClr>
              </a:solidFill>
              <a:latin typeface="Calibri" panose="020F0502020204030204" pitchFamily="34" charset="0"/>
              <a:ea typeface="SimHei" panose="02010609060101010101" pitchFamily="49" charset="-122"/>
              <a:cs typeface="Calibri" panose="020F0502020204030204" pitchFamily="34" charset="0"/>
            </a:endParaRPr>
          </a:p>
        </p:txBody>
      </p:sp>
      <p:sp>
        <p:nvSpPr>
          <p:cNvPr id="107" name="TextBox 106">
            <a:extLst>
              <a:ext uri="{FF2B5EF4-FFF2-40B4-BE49-F238E27FC236}">
                <a16:creationId xmlns:a16="http://schemas.microsoft.com/office/drawing/2014/main" id="{8A5C701E-6301-304C-8E05-F1AB4D9CE9EF}"/>
              </a:ext>
            </a:extLst>
          </p:cNvPr>
          <p:cNvSpPr txBox="1"/>
          <p:nvPr/>
        </p:nvSpPr>
        <p:spPr>
          <a:xfrm>
            <a:off x="6460710" y="2499214"/>
            <a:ext cx="763351" cy="369332"/>
          </a:xfrm>
          <a:prstGeom prst="rect">
            <a:avLst/>
          </a:prstGeom>
          <a:noFill/>
        </p:spPr>
        <p:txBody>
          <a:bodyPr wrap="none" rtlCol="0">
            <a:spAutoFit/>
          </a:bodyPr>
          <a:lstStyle/>
          <a:p>
            <a:r>
              <a:rPr kumimoji="1" lang="zh-CN" altLang="en-US" dirty="0">
                <a:solidFill>
                  <a:schemeClr val="tx1">
                    <a:alpha val="20000"/>
                  </a:schemeClr>
                </a:solidFill>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solidFill>
                  <a:schemeClr val="tx1">
                    <a:alpha val="20000"/>
                  </a:schemeClr>
                </a:solidFill>
                <a:latin typeface="Calibri" panose="020F0502020204030204" pitchFamily="34" charset="0"/>
                <a:ea typeface="SimHei" panose="02010609060101010101" pitchFamily="49" charset="-122"/>
                <a:cs typeface="Calibri" panose="020F0502020204030204" pitchFamily="34" charset="0"/>
              </a:rPr>
              <a:t>3</a:t>
            </a:r>
            <a:endParaRPr kumimoji="1" lang="zh-CN" altLang="en-US" dirty="0">
              <a:solidFill>
                <a:schemeClr val="tx1">
                  <a:alpha val="20000"/>
                </a:schemeClr>
              </a:solidFill>
              <a:latin typeface="Calibri" panose="020F0502020204030204" pitchFamily="34" charset="0"/>
              <a:ea typeface="SimHei" panose="02010609060101010101" pitchFamily="49" charset="-122"/>
              <a:cs typeface="Calibri" panose="020F0502020204030204" pitchFamily="34" charset="0"/>
            </a:endParaRPr>
          </a:p>
        </p:txBody>
      </p:sp>
      <p:sp>
        <p:nvSpPr>
          <p:cNvPr id="108" name="Rectangle 107">
            <a:extLst>
              <a:ext uri="{FF2B5EF4-FFF2-40B4-BE49-F238E27FC236}">
                <a16:creationId xmlns:a16="http://schemas.microsoft.com/office/drawing/2014/main" id="{2AA68466-490F-284A-A8F0-5B0172D8BC57}"/>
              </a:ext>
            </a:extLst>
          </p:cNvPr>
          <p:cNvSpPr/>
          <p:nvPr/>
        </p:nvSpPr>
        <p:spPr>
          <a:xfrm>
            <a:off x="7347866" y="3408546"/>
            <a:ext cx="54000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109" name="Rectangle 108">
            <a:extLst>
              <a:ext uri="{FF2B5EF4-FFF2-40B4-BE49-F238E27FC236}">
                <a16:creationId xmlns:a16="http://schemas.microsoft.com/office/drawing/2014/main" id="{B3A5E1B0-5A5B-C445-AAA1-E23C7668B116}"/>
              </a:ext>
            </a:extLst>
          </p:cNvPr>
          <p:cNvSpPr/>
          <p:nvPr/>
        </p:nvSpPr>
        <p:spPr>
          <a:xfrm>
            <a:off x="7887866" y="3408546"/>
            <a:ext cx="54000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110" name="Rectangle 109">
            <a:extLst>
              <a:ext uri="{FF2B5EF4-FFF2-40B4-BE49-F238E27FC236}">
                <a16:creationId xmlns:a16="http://schemas.microsoft.com/office/drawing/2014/main" id="{74C0A46A-912A-8D49-9B44-34EEF5082BB6}"/>
              </a:ext>
            </a:extLst>
          </p:cNvPr>
          <p:cNvSpPr/>
          <p:nvPr/>
        </p:nvSpPr>
        <p:spPr>
          <a:xfrm>
            <a:off x="8427866" y="3408546"/>
            <a:ext cx="54000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111" name="Rectangle 110">
            <a:extLst>
              <a:ext uri="{FF2B5EF4-FFF2-40B4-BE49-F238E27FC236}">
                <a16:creationId xmlns:a16="http://schemas.microsoft.com/office/drawing/2014/main" id="{3210AB88-B561-CB45-AD58-5CB1FF67A858}"/>
              </a:ext>
            </a:extLst>
          </p:cNvPr>
          <p:cNvSpPr/>
          <p:nvPr/>
        </p:nvSpPr>
        <p:spPr>
          <a:xfrm>
            <a:off x="8967866" y="3408546"/>
            <a:ext cx="54000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112" name="Rectangle 111">
            <a:extLst>
              <a:ext uri="{FF2B5EF4-FFF2-40B4-BE49-F238E27FC236}">
                <a16:creationId xmlns:a16="http://schemas.microsoft.com/office/drawing/2014/main" id="{37DCC67E-3CDE-454A-B9B6-8D298FE857F2}"/>
              </a:ext>
            </a:extLst>
          </p:cNvPr>
          <p:cNvSpPr/>
          <p:nvPr/>
        </p:nvSpPr>
        <p:spPr>
          <a:xfrm>
            <a:off x="9507866" y="3408546"/>
            <a:ext cx="54000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113" name="TextBox 112">
            <a:extLst>
              <a:ext uri="{FF2B5EF4-FFF2-40B4-BE49-F238E27FC236}">
                <a16:creationId xmlns:a16="http://schemas.microsoft.com/office/drawing/2014/main" id="{F58E995C-3203-8146-9DF9-BBBB54B7BD0E}"/>
              </a:ext>
            </a:extLst>
          </p:cNvPr>
          <p:cNvSpPr txBox="1"/>
          <p:nvPr/>
        </p:nvSpPr>
        <p:spPr>
          <a:xfrm>
            <a:off x="6451438" y="3536522"/>
            <a:ext cx="76335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latin typeface="Calibri" panose="020F0502020204030204" pitchFamily="34" charset="0"/>
                <a:ea typeface="SimHei" panose="02010609060101010101" pitchFamily="49" charset="-122"/>
                <a:cs typeface="Calibri" panose="020F0502020204030204" pitchFamily="34" charset="0"/>
              </a:rPr>
              <a:t>1</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4" name="TextBox 113">
            <a:extLst>
              <a:ext uri="{FF2B5EF4-FFF2-40B4-BE49-F238E27FC236}">
                <a16:creationId xmlns:a16="http://schemas.microsoft.com/office/drawing/2014/main" id="{FFADC6BF-5F09-174A-94A6-DB81893280B4}"/>
              </a:ext>
            </a:extLst>
          </p:cNvPr>
          <p:cNvSpPr txBox="1"/>
          <p:nvPr/>
        </p:nvSpPr>
        <p:spPr>
          <a:xfrm>
            <a:off x="6449695" y="4100117"/>
            <a:ext cx="76335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latin typeface="Calibri" panose="020F0502020204030204" pitchFamily="34" charset="0"/>
                <a:ea typeface="SimHei" panose="02010609060101010101" pitchFamily="49" charset="-122"/>
                <a:cs typeface="Calibri" panose="020F0502020204030204" pitchFamily="34" charset="0"/>
              </a:rPr>
              <a:t>2</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5" name="TextBox 114">
            <a:extLst>
              <a:ext uri="{FF2B5EF4-FFF2-40B4-BE49-F238E27FC236}">
                <a16:creationId xmlns:a16="http://schemas.microsoft.com/office/drawing/2014/main" id="{2DF01348-A57F-9642-802E-3D955F47ABDC}"/>
              </a:ext>
            </a:extLst>
          </p:cNvPr>
          <p:cNvSpPr txBox="1"/>
          <p:nvPr/>
        </p:nvSpPr>
        <p:spPr>
          <a:xfrm>
            <a:off x="6449695" y="4656702"/>
            <a:ext cx="76335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latin typeface="Calibri" panose="020F0502020204030204" pitchFamily="34" charset="0"/>
                <a:ea typeface="SimHei" panose="02010609060101010101" pitchFamily="49" charset="-122"/>
                <a:cs typeface="Calibri" panose="020F0502020204030204" pitchFamily="34" charset="0"/>
              </a:rPr>
              <a:t>3</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
        <p:nvSpPr>
          <p:cNvPr id="116" name="Rectangle 115">
            <a:extLst>
              <a:ext uri="{FF2B5EF4-FFF2-40B4-BE49-F238E27FC236}">
                <a16:creationId xmlns:a16="http://schemas.microsoft.com/office/drawing/2014/main" id="{F25ACAB7-380B-B648-BE3C-BAC2D6DF17C0}"/>
              </a:ext>
            </a:extLst>
          </p:cNvPr>
          <p:cNvSpPr/>
          <p:nvPr/>
        </p:nvSpPr>
        <p:spPr>
          <a:xfrm>
            <a:off x="7887866" y="3950843"/>
            <a:ext cx="54000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117" name="Rectangle 116">
            <a:extLst>
              <a:ext uri="{FF2B5EF4-FFF2-40B4-BE49-F238E27FC236}">
                <a16:creationId xmlns:a16="http://schemas.microsoft.com/office/drawing/2014/main" id="{E89DB820-9FE7-9F49-A73C-0A69EC08959A}"/>
              </a:ext>
            </a:extLst>
          </p:cNvPr>
          <p:cNvSpPr/>
          <p:nvPr/>
        </p:nvSpPr>
        <p:spPr>
          <a:xfrm>
            <a:off x="8427866" y="3950843"/>
            <a:ext cx="540000" cy="540000"/>
          </a:xfrm>
          <a:prstGeom prst="rect">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accent3"/>
              </a:solidFill>
            </a:endParaRPr>
          </a:p>
        </p:txBody>
      </p:sp>
      <p:sp>
        <p:nvSpPr>
          <p:cNvPr id="118" name="Rectangle 117">
            <a:extLst>
              <a:ext uri="{FF2B5EF4-FFF2-40B4-BE49-F238E27FC236}">
                <a16:creationId xmlns:a16="http://schemas.microsoft.com/office/drawing/2014/main" id="{C6DBD04C-86E1-7C43-AED3-56E87155D1F5}"/>
              </a:ext>
            </a:extLst>
          </p:cNvPr>
          <p:cNvSpPr/>
          <p:nvPr/>
        </p:nvSpPr>
        <p:spPr>
          <a:xfrm>
            <a:off x="8967866" y="3953172"/>
            <a:ext cx="540000" cy="540000"/>
          </a:xfrm>
          <a:prstGeom prst="rect">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accent3"/>
              </a:solidFill>
            </a:endParaRPr>
          </a:p>
        </p:txBody>
      </p:sp>
      <p:sp>
        <p:nvSpPr>
          <p:cNvPr id="119" name="Rectangle 118">
            <a:extLst>
              <a:ext uri="{FF2B5EF4-FFF2-40B4-BE49-F238E27FC236}">
                <a16:creationId xmlns:a16="http://schemas.microsoft.com/office/drawing/2014/main" id="{E3CC54E8-2128-C54F-AFBC-6A5C3FD641CB}"/>
              </a:ext>
            </a:extLst>
          </p:cNvPr>
          <p:cNvSpPr/>
          <p:nvPr/>
        </p:nvSpPr>
        <p:spPr>
          <a:xfrm>
            <a:off x="9509163" y="3953172"/>
            <a:ext cx="540000" cy="540000"/>
          </a:xfrm>
          <a:prstGeom prst="rect">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accent3"/>
              </a:solidFill>
            </a:endParaRPr>
          </a:p>
        </p:txBody>
      </p:sp>
      <p:sp>
        <p:nvSpPr>
          <p:cNvPr id="120" name="Rectangle 119">
            <a:extLst>
              <a:ext uri="{FF2B5EF4-FFF2-40B4-BE49-F238E27FC236}">
                <a16:creationId xmlns:a16="http://schemas.microsoft.com/office/drawing/2014/main" id="{1D5EBACC-11EE-FA47-99FC-29F8DD492A92}"/>
              </a:ext>
            </a:extLst>
          </p:cNvPr>
          <p:cNvSpPr/>
          <p:nvPr/>
        </p:nvSpPr>
        <p:spPr>
          <a:xfrm>
            <a:off x="10050908" y="3953063"/>
            <a:ext cx="540000" cy="540000"/>
          </a:xfrm>
          <a:prstGeom prst="rect">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accent3"/>
              </a:solidFill>
            </a:endParaRPr>
          </a:p>
        </p:txBody>
      </p:sp>
      <p:sp>
        <p:nvSpPr>
          <p:cNvPr id="121" name="Rectangle 120">
            <a:extLst>
              <a:ext uri="{FF2B5EF4-FFF2-40B4-BE49-F238E27FC236}">
                <a16:creationId xmlns:a16="http://schemas.microsoft.com/office/drawing/2014/main" id="{DA13634F-CFC6-864A-8652-B9F383076773}"/>
              </a:ext>
            </a:extLst>
          </p:cNvPr>
          <p:cNvSpPr/>
          <p:nvPr/>
        </p:nvSpPr>
        <p:spPr>
          <a:xfrm>
            <a:off x="8427642" y="4497798"/>
            <a:ext cx="54000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122" name="Rectangle 121">
            <a:extLst>
              <a:ext uri="{FF2B5EF4-FFF2-40B4-BE49-F238E27FC236}">
                <a16:creationId xmlns:a16="http://schemas.microsoft.com/office/drawing/2014/main" id="{4A21C66E-1C4D-1B42-8B73-60EE52394EBB}"/>
              </a:ext>
            </a:extLst>
          </p:cNvPr>
          <p:cNvSpPr/>
          <p:nvPr/>
        </p:nvSpPr>
        <p:spPr>
          <a:xfrm>
            <a:off x="8966121" y="4497798"/>
            <a:ext cx="54000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123" name="Rectangle 122">
            <a:extLst>
              <a:ext uri="{FF2B5EF4-FFF2-40B4-BE49-F238E27FC236}">
                <a16:creationId xmlns:a16="http://schemas.microsoft.com/office/drawing/2014/main" id="{E9BD7AAC-C1C3-9A4B-A637-9AA3BA505A38}"/>
              </a:ext>
            </a:extLst>
          </p:cNvPr>
          <p:cNvSpPr/>
          <p:nvPr/>
        </p:nvSpPr>
        <p:spPr>
          <a:xfrm>
            <a:off x="9512205" y="4497877"/>
            <a:ext cx="540000" cy="540000"/>
          </a:xfrm>
          <a:prstGeom prst="rect">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124" name="Rectangle 123">
            <a:extLst>
              <a:ext uri="{FF2B5EF4-FFF2-40B4-BE49-F238E27FC236}">
                <a16:creationId xmlns:a16="http://schemas.microsoft.com/office/drawing/2014/main" id="{047C155F-4646-5943-9EB0-E8E647AE2D91}"/>
              </a:ext>
            </a:extLst>
          </p:cNvPr>
          <p:cNvSpPr/>
          <p:nvPr/>
        </p:nvSpPr>
        <p:spPr>
          <a:xfrm>
            <a:off x="10051255" y="4497585"/>
            <a:ext cx="540000" cy="540000"/>
          </a:xfrm>
          <a:prstGeom prst="rect">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125" name="Rectangle 124">
            <a:extLst>
              <a:ext uri="{FF2B5EF4-FFF2-40B4-BE49-F238E27FC236}">
                <a16:creationId xmlns:a16="http://schemas.microsoft.com/office/drawing/2014/main" id="{9A2C3655-15E1-B84F-B5AF-49173C964B5C}"/>
              </a:ext>
            </a:extLst>
          </p:cNvPr>
          <p:cNvSpPr/>
          <p:nvPr/>
        </p:nvSpPr>
        <p:spPr>
          <a:xfrm>
            <a:off x="10589510" y="4497585"/>
            <a:ext cx="540000" cy="540000"/>
          </a:xfrm>
          <a:prstGeom prst="rect">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126" name="TextBox 125">
            <a:extLst>
              <a:ext uri="{FF2B5EF4-FFF2-40B4-BE49-F238E27FC236}">
                <a16:creationId xmlns:a16="http://schemas.microsoft.com/office/drawing/2014/main" id="{6896F13E-0A71-5743-BC1C-AB11250D0F53}"/>
              </a:ext>
            </a:extLst>
          </p:cNvPr>
          <p:cNvSpPr txBox="1"/>
          <p:nvPr/>
        </p:nvSpPr>
        <p:spPr>
          <a:xfrm>
            <a:off x="6096000" y="5273677"/>
            <a:ext cx="5320687" cy="85837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latin typeface="SimHei" panose="02010609060101010101" pitchFamily="49" charset="-122"/>
                <a:ea typeface="SimHei" panose="02010609060101010101" pitchFamily="49" charset="-122"/>
                <a:cs typeface="Calibri" panose="020F0502020204030204" pitchFamily="34" charset="0"/>
              </a:rPr>
              <a:t>无论是硬件利用率还是指令执行速度上均有提升</a:t>
            </a:r>
            <a:endParaRPr kumimoji="1" lang="en-US" altLang="zh-CN" dirty="0">
              <a:latin typeface="SimHei" panose="02010609060101010101" pitchFamily="49" charset="-122"/>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latin typeface="SimHei" panose="02010609060101010101" pitchFamily="49" charset="-122"/>
                <a:ea typeface="SimHei" panose="02010609060101010101" pitchFamily="49" charset="-122"/>
                <a:cs typeface="Calibri" panose="020F0502020204030204" pitchFamily="34" charset="0"/>
              </a:rPr>
              <a:t>如何量化指令执行速度？</a:t>
            </a:r>
            <a:endParaRPr kumimoji="1" lang="en-US" altLang="zh-CN" dirty="0">
              <a:latin typeface="SimHei" panose="02010609060101010101" pitchFamily="49" charset="-122"/>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2812199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55</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F932D73-D5E5-1046-90D2-6CF20323D767}"/>
                  </a:ext>
                </a:extLst>
              </p:cNvPr>
              <p:cNvSpPr txBox="1"/>
              <p:nvPr/>
            </p:nvSpPr>
            <p:spPr>
              <a:xfrm>
                <a:off x="268436" y="1232876"/>
                <a:ext cx="9060045" cy="5446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SEQ</a:t>
                </a:r>
                <a:r>
                  <a:rPr kumimoji="1" lang="zh-CN" altLang="en-US" dirty="0">
                    <a:latin typeface="Calibri" panose="020F0502020204030204" pitchFamily="34" charset="0"/>
                    <a:ea typeface="SimHei" panose="02010609060101010101" pitchFamily="49" charset="-122"/>
                    <a:cs typeface="Calibri" panose="020F0502020204030204" pitchFamily="34" charset="0"/>
                  </a:rPr>
                  <a:t>的问题</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实际情况可能是</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举个例子：</a:t>
                </a:r>
                <a:r>
                  <a:rPr kumimoji="1" lang="en-US" altLang="zh-CN" dirty="0" err="1">
                    <a:solidFill>
                      <a:prstClr val="black"/>
                    </a:solidFill>
                    <a:latin typeface="Courier New" panose="02070309020205020404" pitchFamily="49" charset="0"/>
                    <a:ea typeface="SimHei" panose="02010609060101010101" pitchFamily="49" charset="-122"/>
                    <a:cs typeface="Courier New" panose="02070309020205020404" pitchFamily="49" charset="0"/>
                  </a:rPr>
                  <a:t>rrmovq</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无需访问内存，</a:t>
                </a:r>
                <a:r>
                  <a:rPr kumimoji="1" lang="en-US" altLang="zh-CN" dirty="0" err="1">
                    <a:solidFill>
                      <a:prstClr val="black"/>
                    </a:solidFill>
                    <a:latin typeface="Courier New" panose="02070309020205020404" pitchFamily="49" charset="0"/>
                    <a:ea typeface="SimHei" panose="02010609060101010101" pitchFamily="49" charset="-122"/>
                    <a:cs typeface="Courier New" panose="02070309020205020404" pitchFamily="49" charset="0"/>
                  </a:rPr>
                  <a:t>rmmovq</a:t>
                </a: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无需写回寄存器</a:t>
                </a: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a:p>
                <a:pPr marL="1200150" lvl="2"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木桶效应：时钟周期</a:t>
                </a:r>
                <a14:m>
                  <m:oMath xmlns:m="http://schemas.openxmlformats.org/officeDocument/2006/math">
                    <m:r>
                      <a:rPr kumimoji="1" lang="en-US" altLang="zh-CN" b="0" i="1" smtClean="0">
                        <a:latin typeface="Cambria Math" panose="02040503050406030204" pitchFamily="18" charset="0"/>
                      </a:rPr>
                      <m:t>𝑇</m:t>
                    </m:r>
                  </m:oMath>
                </a14:m>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由执行时间最长的指令决定，因为必须保证一个周期完成一条指令的执行</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在其他指令执行过程中，有相当一部分</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CPU</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时间被浪费掉了</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mc:Choice>
        <mc:Fallback xmlns="">
          <p:sp>
            <p:nvSpPr>
              <p:cNvPr id="2" name="TextBox 1">
                <a:extLst>
                  <a:ext uri="{FF2B5EF4-FFF2-40B4-BE49-F238E27FC236}">
                    <a16:creationId xmlns:a16="http://schemas.microsoft.com/office/drawing/2014/main" id="{BF932D73-D5E5-1046-90D2-6CF20323D767}"/>
                  </a:ext>
                </a:extLst>
              </p:cNvPr>
              <p:cNvSpPr txBox="1">
                <a:spLocks noRot="1" noChangeAspect="1" noMove="1" noResize="1" noEditPoints="1" noAdjustHandles="1" noChangeArrowheads="1" noChangeShapeType="1" noTextEdit="1"/>
              </p:cNvSpPr>
              <p:nvPr/>
            </p:nvSpPr>
            <p:spPr>
              <a:xfrm>
                <a:off x="268436" y="1232876"/>
                <a:ext cx="9060045" cy="5446363"/>
              </a:xfrm>
              <a:prstGeom prst="rect">
                <a:avLst/>
              </a:prstGeom>
              <a:blipFill>
                <a:blip r:embed="rId2"/>
                <a:stretch>
                  <a:fillRect l="-420" b="-696"/>
                </a:stretch>
              </a:blipFill>
            </p:spPr>
            <p:txBody>
              <a:bodyPr/>
              <a:lstStyle/>
              <a:p>
                <a:r>
                  <a:rPr lang="zh-CN" altLang="en-US">
                    <a:noFill/>
                  </a:rPr>
                  <a:t> </a:t>
                </a:r>
              </a:p>
            </p:txBody>
          </p:sp>
        </mc:Fallback>
      </mc:AlternateContent>
      <p:sp>
        <p:nvSpPr>
          <p:cNvPr id="5" name="Rectangle 4">
            <a:extLst>
              <a:ext uri="{FF2B5EF4-FFF2-40B4-BE49-F238E27FC236}">
                <a16:creationId xmlns:a16="http://schemas.microsoft.com/office/drawing/2014/main" id="{EDDFF257-5A0C-3C4E-8830-0D4C97992063}"/>
              </a:ext>
            </a:extLst>
          </p:cNvPr>
          <p:cNvSpPr/>
          <p:nvPr/>
        </p:nvSpPr>
        <p:spPr>
          <a:xfrm>
            <a:off x="1880066" y="2283640"/>
            <a:ext cx="270000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8" name="Rectangle 7">
            <a:extLst>
              <a:ext uri="{FF2B5EF4-FFF2-40B4-BE49-F238E27FC236}">
                <a16:creationId xmlns:a16="http://schemas.microsoft.com/office/drawing/2014/main" id="{FBE6C6B3-8B0D-BC41-83C8-B00FE676FF7E}"/>
              </a:ext>
            </a:extLst>
          </p:cNvPr>
          <p:cNvSpPr/>
          <p:nvPr/>
        </p:nvSpPr>
        <p:spPr>
          <a:xfrm>
            <a:off x="4579928" y="2823640"/>
            <a:ext cx="551852"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10" name="Rectangle 9">
            <a:extLst>
              <a:ext uri="{FF2B5EF4-FFF2-40B4-BE49-F238E27FC236}">
                <a16:creationId xmlns:a16="http://schemas.microsoft.com/office/drawing/2014/main" id="{E989065B-B47A-2742-9138-761CB76075B5}"/>
              </a:ext>
            </a:extLst>
          </p:cNvPr>
          <p:cNvSpPr/>
          <p:nvPr/>
        </p:nvSpPr>
        <p:spPr>
          <a:xfrm>
            <a:off x="7279787" y="3363640"/>
            <a:ext cx="1045223"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27" name="Rectangle 26">
            <a:extLst>
              <a:ext uri="{FF2B5EF4-FFF2-40B4-BE49-F238E27FC236}">
                <a16:creationId xmlns:a16="http://schemas.microsoft.com/office/drawing/2014/main" id="{297A11D1-40D3-B74E-80D5-B8B112084F43}"/>
              </a:ext>
            </a:extLst>
          </p:cNvPr>
          <p:cNvSpPr/>
          <p:nvPr/>
        </p:nvSpPr>
        <p:spPr>
          <a:xfrm>
            <a:off x="5131780" y="2824567"/>
            <a:ext cx="2148147" cy="540000"/>
          </a:xfrm>
          <a:prstGeom prst="rect">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30" name="Rectangle 29">
            <a:extLst>
              <a:ext uri="{FF2B5EF4-FFF2-40B4-BE49-F238E27FC236}">
                <a16:creationId xmlns:a16="http://schemas.microsoft.com/office/drawing/2014/main" id="{972B50A9-3F36-B448-9871-40DA1D908660}"/>
              </a:ext>
            </a:extLst>
          </p:cNvPr>
          <p:cNvSpPr/>
          <p:nvPr/>
        </p:nvSpPr>
        <p:spPr>
          <a:xfrm>
            <a:off x="8325010" y="3364239"/>
            <a:ext cx="1656249" cy="539401"/>
          </a:xfrm>
          <a:prstGeom prst="rect">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39" name="TextBox 38">
            <a:extLst>
              <a:ext uri="{FF2B5EF4-FFF2-40B4-BE49-F238E27FC236}">
                <a16:creationId xmlns:a16="http://schemas.microsoft.com/office/drawing/2014/main" id="{024AE8D3-F6A6-8744-9588-0880D2006515}"/>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直接优化</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SEQ</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0" name="TextBox 39">
            <a:extLst>
              <a:ext uri="{FF2B5EF4-FFF2-40B4-BE49-F238E27FC236}">
                <a16:creationId xmlns:a16="http://schemas.microsoft.com/office/drawing/2014/main" id="{977B1F56-C020-F44B-B303-E718DC5CFFFA}"/>
              </a:ext>
            </a:extLst>
          </p:cNvPr>
          <p:cNvSpPr txBox="1"/>
          <p:nvPr/>
        </p:nvSpPr>
        <p:spPr>
          <a:xfrm>
            <a:off x="1039627" y="2372100"/>
            <a:ext cx="76335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latin typeface="Calibri" panose="020F0502020204030204" pitchFamily="34" charset="0"/>
                <a:ea typeface="SimHei" panose="02010609060101010101" pitchFamily="49" charset="-122"/>
                <a:cs typeface="Calibri" panose="020F0502020204030204" pitchFamily="34" charset="0"/>
              </a:rPr>
              <a:t>1</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
        <p:nvSpPr>
          <p:cNvPr id="41" name="TextBox 40">
            <a:extLst>
              <a:ext uri="{FF2B5EF4-FFF2-40B4-BE49-F238E27FC236}">
                <a16:creationId xmlns:a16="http://schemas.microsoft.com/office/drawing/2014/main" id="{15D0CE77-0EC1-9344-9894-B337A1492C7D}"/>
              </a:ext>
            </a:extLst>
          </p:cNvPr>
          <p:cNvSpPr txBox="1"/>
          <p:nvPr/>
        </p:nvSpPr>
        <p:spPr>
          <a:xfrm>
            <a:off x="1037884" y="2935695"/>
            <a:ext cx="76335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latin typeface="Calibri" panose="020F0502020204030204" pitchFamily="34" charset="0"/>
                <a:ea typeface="SimHei" panose="02010609060101010101" pitchFamily="49" charset="-122"/>
                <a:cs typeface="Calibri" panose="020F0502020204030204" pitchFamily="34" charset="0"/>
              </a:rPr>
              <a:t>2</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
        <p:nvSpPr>
          <p:cNvPr id="42" name="TextBox 41">
            <a:extLst>
              <a:ext uri="{FF2B5EF4-FFF2-40B4-BE49-F238E27FC236}">
                <a16:creationId xmlns:a16="http://schemas.microsoft.com/office/drawing/2014/main" id="{6BF87FB3-26F7-9B49-9686-E87958F496E6}"/>
              </a:ext>
            </a:extLst>
          </p:cNvPr>
          <p:cNvSpPr txBox="1"/>
          <p:nvPr/>
        </p:nvSpPr>
        <p:spPr>
          <a:xfrm>
            <a:off x="1037884" y="3492280"/>
            <a:ext cx="76335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latin typeface="Calibri" panose="020F0502020204030204" pitchFamily="34" charset="0"/>
                <a:ea typeface="SimHei" panose="02010609060101010101" pitchFamily="49" charset="-122"/>
                <a:cs typeface="Calibri" panose="020F0502020204030204" pitchFamily="34" charset="0"/>
              </a:rPr>
              <a:t>3</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cxnSp>
        <p:nvCxnSpPr>
          <p:cNvPr id="44" name="Straight Connector 43">
            <a:extLst>
              <a:ext uri="{FF2B5EF4-FFF2-40B4-BE49-F238E27FC236}">
                <a16:creationId xmlns:a16="http://schemas.microsoft.com/office/drawing/2014/main" id="{62C7A500-9884-F64E-B26C-DE702B47B0EF}"/>
              </a:ext>
            </a:extLst>
          </p:cNvPr>
          <p:cNvCxnSpPr/>
          <p:nvPr/>
        </p:nvCxnSpPr>
        <p:spPr>
          <a:xfrm>
            <a:off x="1865779" y="4066236"/>
            <a:ext cx="0" cy="184666"/>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DD162B4A-BE47-A843-9839-A28EFD6CC6B2}"/>
              </a:ext>
            </a:extLst>
          </p:cNvPr>
          <p:cNvCxnSpPr/>
          <p:nvPr/>
        </p:nvCxnSpPr>
        <p:spPr>
          <a:xfrm>
            <a:off x="4565641" y="4068735"/>
            <a:ext cx="0" cy="184666"/>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50A18E27-1F31-ED46-82DA-D2A440F98CB2}"/>
              </a:ext>
            </a:extLst>
          </p:cNvPr>
          <p:cNvCxnSpPr/>
          <p:nvPr/>
        </p:nvCxnSpPr>
        <p:spPr>
          <a:xfrm>
            <a:off x="7279792" y="4062104"/>
            <a:ext cx="0" cy="184666"/>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157A8B99-8009-6B4A-95E6-369CF77DD99D}"/>
              </a:ext>
            </a:extLst>
          </p:cNvPr>
          <p:cNvCxnSpPr/>
          <p:nvPr/>
        </p:nvCxnSpPr>
        <p:spPr>
          <a:xfrm>
            <a:off x="9993946" y="4057802"/>
            <a:ext cx="0" cy="184666"/>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97B3C38F-90A9-DE4D-8167-A7977633B1C1}"/>
              </a:ext>
            </a:extLst>
          </p:cNvPr>
          <p:cNvCxnSpPr>
            <a:cxnSpLocks/>
          </p:cNvCxnSpPr>
          <p:nvPr/>
        </p:nvCxnSpPr>
        <p:spPr>
          <a:xfrm flipH="1">
            <a:off x="1865780" y="4162880"/>
            <a:ext cx="8521227" cy="0"/>
          </a:xfrm>
          <a:prstGeom prst="line">
            <a:avLst/>
          </a:prstGeom>
          <a:ln>
            <a:head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E2CB902-BFBD-784A-A81A-1C832041207E}"/>
                  </a:ext>
                </a:extLst>
              </p:cNvPr>
              <p:cNvSpPr txBox="1"/>
              <p:nvPr/>
            </p:nvSpPr>
            <p:spPr>
              <a:xfrm>
                <a:off x="1682876" y="4262468"/>
                <a:ext cx="365806"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kumimoji="1" lang="en-US" altLang="zh-CN" i="1" dirty="0" smtClean="0">
                          <a:latin typeface="Cambria Math" panose="02040503050406030204" pitchFamily="18" charset="0"/>
                        </a:rPr>
                        <m:t>0</m:t>
                      </m:r>
                    </m:oMath>
                  </m:oMathPara>
                </a14:m>
                <a:endParaRPr kumimoji="1" lang="zh-CN" altLang="en-US" dirty="0"/>
              </a:p>
            </p:txBody>
          </p:sp>
        </mc:Choice>
        <mc:Fallback xmlns="">
          <p:sp>
            <p:nvSpPr>
              <p:cNvPr id="49" name="TextBox 48">
                <a:extLst>
                  <a:ext uri="{FF2B5EF4-FFF2-40B4-BE49-F238E27FC236}">
                    <a16:creationId xmlns:a16="http://schemas.microsoft.com/office/drawing/2014/main" id="{AE2CB902-BFBD-784A-A81A-1C832041207E}"/>
                  </a:ext>
                </a:extLst>
              </p:cNvPr>
              <p:cNvSpPr txBox="1">
                <a:spLocks noRot="1" noChangeAspect="1" noMove="1" noResize="1" noEditPoints="1" noAdjustHandles="1" noChangeArrowheads="1" noChangeShapeType="1" noTextEdit="1"/>
              </p:cNvSpPr>
              <p:nvPr/>
            </p:nvSpPr>
            <p:spPr>
              <a:xfrm>
                <a:off x="1682876" y="4262468"/>
                <a:ext cx="365806"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A7A5EA0-941C-7344-9EF6-D92105306BFB}"/>
                  </a:ext>
                </a:extLst>
              </p:cNvPr>
              <p:cNvSpPr txBox="1"/>
              <p:nvPr/>
            </p:nvSpPr>
            <p:spPr>
              <a:xfrm>
                <a:off x="4382737" y="4245066"/>
                <a:ext cx="380489"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kumimoji="1" lang="en-US" altLang="zh-CN" b="0" i="1" smtClean="0">
                          <a:latin typeface="Cambria Math" panose="02040503050406030204" pitchFamily="18" charset="0"/>
                        </a:rPr>
                        <m:t>𝑇</m:t>
                      </m:r>
                    </m:oMath>
                  </m:oMathPara>
                </a14:m>
                <a:endParaRPr kumimoji="1" lang="zh-CN" altLang="en-US" dirty="0"/>
              </a:p>
            </p:txBody>
          </p:sp>
        </mc:Choice>
        <mc:Fallback xmlns="">
          <p:sp>
            <p:nvSpPr>
              <p:cNvPr id="50" name="TextBox 49">
                <a:extLst>
                  <a:ext uri="{FF2B5EF4-FFF2-40B4-BE49-F238E27FC236}">
                    <a16:creationId xmlns:a16="http://schemas.microsoft.com/office/drawing/2014/main" id="{6A7A5EA0-941C-7344-9EF6-D92105306BFB}"/>
                  </a:ext>
                </a:extLst>
              </p:cNvPr>
              <p:cNvSpPr txBox="1">
                <a:spLocks noRot="1" noChangeAspect="1" noMove="1" noResize="1" noEditPoints="1" noAdjustHandles="1" noChangeArrowheads="1" noChangeShapeType="1" noTextEdit="1"/>
              </p:cNvSpPr>
              <p:nvPr/>
            </p:nvSpPr>
            <p:spPr>
              <a:xfrm>
                <a:off x="4382737" y="4245066"/>
                <a:ext cx="380489"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650975B-9572-4B43-A597-280907301376}"/>
                  </a:ext>
                </a:extLst>
              </p:cNvPr>
              <p:cNvSpPr txBox="1"/>
              <p:nvPr/>
            </p:nvSpPr>
            <p:spPr>
              <a:xfrm>
                <a:off x="7025427" y="4228180"/>
                <a:ext cx="508729"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kumimoji="1" lang="en-US" altLang="zh-CN" b="0" i="1" smtClean="0">
                          <a:latin typeface="Cambria Math" panose="02040503050406030204" pitchFamily="18" charset="0"/>
                        </a:rPr>
                        <m:t>2</m:t>
                      </m:r>
                      <m:r>
                        <a:rPr kumimoji="1" lang="en-US" altLang="zh-CN" b="0" i="1" smtClean="0">
                          <a:latin typeface="Cambria Math" panose="02040503050406030204" pitchFamily="18" charset="0"/>
                        </a:rPr>
                        <m:t>𝑇</m:t>
                      </m:r>
                    </m:oMath>
                  </m:oMathPara>
                </a14:m>
                <a:endParaRPr kumimoji="1" lang="zh-CN" altLang="en-US" dirty="0"/>
              </a:p>
            </p:txBody>
          </p:sp>
        </mc:Choice>
        <mc:Fallback xmlns="">
          <p:sp>
            <p:nvSpPr>
              <p:cNvPr id="52" name="TextBox 51">
                <a:extLst>
                  <a:ext uri="{FF2B5EF4-FFF2-40B4-BE49-F238E27FC236}">
                    <a16:creationId xmlns:a16="http://schemas.microsoft.com/office/drawing/2014/main" id="{E650975B-9572-4B43-A597-280907301376}"/>
                  </a:ext>
                </a:extLst>
              </p:cNvPr>
              <p:cNvSpPr txBox="1">
                <a:spLocks noRot="1" noChangeAspect="1" noMove="1" noResize="1" noEditPoints="1" noAdjustHandles="1" noChangeArrowheads="1" noChangeShapeType="1" noTextEdit="1"/>
              </p:cNvSpPr>
              <p:nvPr/>
            </p:nvSpPr>
            <p:spPr>
              <a:xfrm>
                <a:off x="7025427" y="4228180"/>
                <a:ext cx="508729"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F49A6CE-3F5D-BB43-91E5-7DA102AA4209}"/>
                  </a:ext>
                </a:extLst>
              </p:cNvPr>
              <p:cNvSpPr txBox="1"/>
              <p:nvPr/>
            </p:nvSpPr>
            <p:spPr>
              <a:xfrm>
                <a:off x="9739579" y="4238435"/>
                <a:ext cx="508729"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kumimoji="1" lang="en-US" altLang="zh-CN" i="1">
                          <a:latin typeface="Cambria Math" panose="02040503050406030204" pitchFamily="18" charset="0"/>
                        </a:rPr>
                        <m:t>3</m:t>
                      </m:r>
                      <m:r>
                        <a:rPr kumimoji="1" lang="en-US" altLang="zh-CN" b="0" i="1" smtClean="0">
                          <a:latin typeface="Cambria Math" panose="02040503050406030204" pitchFamily="18" charset="0"/>
                        </a:rPr>
                        <m:t>𝑇</m:t>
                      </m:r>
                    </m:oMath>
                  </m:oMathPara>
                </a14:m>
                <a:endParaRPr kumimoji="1" lang="zh-CN" altLang="en-US" dirty="0"/>
              </a:p>
            </p:txBody>
          </p:sp>
        </mc:Choice>
        <mc:Fallback xmlns="">
          <p:sp>
            <p:nvSpPr>
              <p:cNvPr id="53" name="TextBox 52">
                <a:extLst>
                  <a:ext uri="{FF2B5EF4-FFF2-40B4-BE49-F238E27FC236}">
                    <a16:creationId xmlns:a16="http://schemas.microsoft.com/office/drawing/2014/main" id="{7F49A6CE-3F5D-BB43-91E5-7DA102AA4209}"/>
                  </a:ext>
                </a:extLst>
              </p:cNvPr>
              <p:cNvSpPr txBox="1">
                <a:spLocks noRot="1" noChangeAspect="1" noMove="1" noResize="1" noEditPoints="1" noAdjustHandles="1" noChangeArrowheads="1" noChangeShapeType="1" noTextEdit="1"/>
              </p:cNvSpPr>
              <p:nvPr/>
            </p:nvSpPr>
            <p:spPr>
              <a:xfrm>
                <a:off x="9739579" y="4238435"/>
                <a:ext cx="508729"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5E9D6CE-BF65-8F4E-9D7E-6C73938CA9E1}"/>
                  </a:ext>
                </a:extLst>
              </p:cNvPr>
              <p:cNvSpPr txBox="1"/>
              <p:nvPr/>
            </p:nvSpPr>
            <p:spPr>
              <a:xfrm>
                <a:off x="10452157" y="3973903"/>
                <a:ext cx="3345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i="1" dirty="0" smtClean="0">
                          <a:latin typeface="Cambria Math" panose="02040503050406030204" pitchFamily="18" charset="0"/>
                        </a:rPr>
                        <m:t>𝑡</m:t>
                      </m:r>
                    </m:oMath>
                  </m:oMathPara>
                </a14:m>
                <a:endParaRPr kumimoji="1" lang="zh-CN" altLang="en-US" dirty="0"/>
              </a:p>
            </p:txBody>
          </p:sp>
        </mc:Choice>
        <mc:Fallback xmlns="">
          <p:sp>
            <p:nvSpPr>
              <p:cNvPr id="54" name="TextBox 53">
                <a:extLst>
                  <a:ext uri="{FF2B5EF4-FFF2-40B4-BE49-F238E27FC236}">
                    <a16:creationId xmlns:a16="http://schemas.microsoft.com/office/drawing/2014/main" id="{35E9D6CE-BF65-8F4E-9D7E-6C73938CA9E1}"/>
                  </a:ext>
                </a:extLst>
              </p:cNvPr>
              <p:cNvSpPr txBox="1">
                <a:spLocks noRot="1" noChangeAspect="1" noMove="1" noResize="1" noEditPoints="1" noAdjustHandles="1" noChangeArrowheads="1" noChangeShapeType="1" noTextEdit="1"/>
              </p:cNvSpPr>
              <p:nvPr/>
            </p:nvSpPr>
            <p:spPr>
              <a:xfrm>
                <a:off x="10452157" y="3973903"/>
                <a:ext cx="334579" cy="369332"/>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57356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56</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F932D73-D5E5-1046-90D2-6CF20323D767}"/>
                  </a:ext>
                </a:extLst>
              </p:cNvPr>
              <p:cNvSpPr txBox="1"/>
              <p:nvPr/>
            </p:nvSpPr>
            <p:spPr>
              <a:xfrm>
                <a:off x="268436" y="1232876"/>
                <a:ext cx="9060045" cy="5446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SEQ</a:t>
                </a:r>
                <a:r>
                  <a:rPr kumimoji="1" lang="zh-CN" altLang="en-US" dirty="0">
                    <a:latin typeface="Calibri" panose="020F0502020204030204" pitchFamily="34" charset="0"/>
                    <a:ea typeface="SimHei" panose="02010609060101010101" pitchFamily="49" charset="-122"/>
                    <a:cs typeface="Calibri" panose="020F0502020204030204" pitchFamily="34" charset="0"/>
                  </a:rPr>
                  <a:t>的问题</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实际情况可能是</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举个例子：</a:t>
                </a:r>
                <a:r>
                  <a:rPr kumimoji="1" lang="en-US" altLang="zh-CN" dirty="0" err="1">
                    <a:solidFill>
                      <a:prstClr val="black"/>
                    </a:solidFill>
                    <a:latin typeface="Courier New" panose="02070309020205020404" pitchFamily="49" charset="0"/>
                    <a:ea typeface="SimHei" panose="02010609060101010101" pitchFamily="49" charset="-122"/>
                    <a:cs typeface="Courier New" panose="02070309020205020404" pitchFamily="49" charset="0"/>
                  </a:rPr>
                  <a:t>rrmovq</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无需访问内存，</a:t>
                </a:r>
                <a:r>
                  <a:rPr kumimoji="1" lang="en-US" altLang="zh-CN" dirty="0" err="1">
                    <a:solidFill>
                      <a:prstClr val="black"/>
                    </a:solidFill>
                    <a:latin typeface="Courier New" panose="02070309020205020404" pitchFamily="49" charset="0"/>
                    <a:ea typeface="SimHei" panose="02010609060101010101" pitchFamily="49" charset="-122"/>
                    <a:cs typeface="Courier New" panose="02070309020205020404" pitchFamily="49" charset="0"/>
                  </a:rPr>
                  <a:t>rmmovq</a:t>
                </a:r>
                <a:r>
                  <a:rPr kumimoji="1" lang="zh-CN" altLang="en-US" dirty="0">
                    <a:solidFill>
                      <a:prstClr val="black"/>
                    </a:solidFill>
                    <a:latin typeface="Courier New" panose="02070309020205020404" pitchFamily="49" charset="0"/>
                    <a:ea typeface="SimHei" panose="02010609060101010101" pitchFamily="49" charset="-122"/>
                    <a:cs typeface="Courier New" panose="02070309020205020404" pitchFamily="49" charset="0"/>
                  </a:rPr>
                  <a:t>无需写回寄存器</a:t>
                </a:r>
                <a:endParaRPr kumimoji="1" lang="en-US" altLang="zh-CN" dirty="0">
                  <a:solidFill>
                    <a:prstClr val="black"/>
                  </a:solidFill>
                  <a:latin typeface="Courier New" panose="02070309020205020404" pitchFamily="49" charset="0"/>
                  <a:ea typeface="SimHei" panose="02010609060101010101" pitchFamily="49" charset="-122"/>
                  <a:cs typeface="Courier New" panose="02070309020205020404" pitchFamily="49" charset="0"/>
                </a:endParaRPr>
              </a:p>
              <a:p>
                <a:pPr marL="1200150" lvl="2"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木桶效应：时钟周期</a:t>
                </a:r>
                <a14:m>
                  <m:oMath xmlns:m="http://schemas.openxmlformats.org/officeDocument/2006/math">
                    <m:r>
                      <a:rPr kumimoji="1" lang="en-US" altLang="zh-CN" b="0" i="1" smtClean="0">
                        <a:latin typeface="Cambria Math" panose="02040503050406030204" pitchFamily="18" charset="0"/>
                      </a:rPr>
                      <m:t>𝑇</m:t>
                    </m:r>
                  </m:oMath>
                </a14:m>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由执行时间最长的指令决定，因为必须保证一个周期完成一条指令的执行</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在其他指令执行过程中，有相当一部分</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CPU</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时间被浪费掉了</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mc:Choice>
        <mc:Fallback xmlns="">
          <p:sp>
            <p:nvSpPr>
              <p:cNvPr id="2" name="TextBox 1">
                <a:extLst>
                  <a:ext uri="{FF2B5EF4-FFF2-40B4-BE49-F238E27FC236}">
                    <a16:creationId xmlns:a16="http://schemas.microsoft.com/office/drawing/2014/main" id="{BF932D73-D5E5-1046-90D2-6CF20323D767}"/>
                  </a:ext>
                </a:extLst>
              </p:cNvPr>
              <p:cNvSpPr txBox="1">
                <a:spLocks noRot="1" noChangeAspect="1" noMove="1" noResize="1" noEditPoints="1" noAdjustHandles="1" noChangeArrowheads="1" noChangeShapeType="1" noTextEdit="1"/>
              </p:cNvSpPr>
              <p:nvPr/>
            </p:nvSpPr>
            <p:spPr>
              <a:xfrm>
                <a:off x="268436" y="1232876"/>
                <a:ext cx="9060045" cy="5446363"/>
              </a:xfrm>
              <a:prstGeom prst="rect">
                <a:avLst/>
              </a:prstGeom>
              <a:blipFill>
                <a:blip r:embed="rId2"/>
                <a:stretch>
                  <a:fillRect l="-420" b="-696"/>
                </a:stretch>
              </a:blipFill>
            </p:spPr>
            <p:txBody>
              <a:bodyPr/>
              <a:lstStyle/>
              <a:p>
                <a:r>
                  <a:rPr lang="zh-CN" altLang="en-US">
                    <a:noFill/>
                  </a:rPr>
                  <a:t> </a:t>
                </a:r>
              </a:p>
            </p:txBody>
          </p:sp>
        </mc:Fallback>
      </mc:AlternateContent>
      <p:sp>
        <p:nvSpPr>
          <p:cNvPr id="5" name="Rectangle 4">
            <a:extLst>
              <a:ext uri="{FF2B5EF4-FFF2-40B4-BE49-F238E27FC236}">
                <a16:creationId xmlns:a16="http://schemas.microsoft.com/office/drawing/2014/main" id="{EDDFF257-5A0C-3C4E-8830-0D4C97992063}"/>
              </a:ext>
            </a:extLst>
          </p:cNvPr>
          <p:cNvSpPr/>
          <p:nvPr/>
        </p:nvSpPr>
        <p:spPr>
          <a:xfrm>
            <a:off x="1880066" y="2283640"/>
            <a:ext cx="270000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8" name="Rectangle 7">
            <a:extLst>
              <a:ext uri="{FF2B5EF4-FFF2-40B4-BE49-F238E27FC236}">
                <a16:creationId xmlns:a16="http://schemas.microsoft.com/office/drawing/2014/main" id="{FBE6C6B3-8B0D-BC41-83C8-B00FE676FF7E}"/>
              </a:ext>
            </a:extLst>
          </p:cNvPr>
          <p:cNvSpPr/>
          <p:nvPr/>
        </p:nvSpPr>
        <p:spPr>
          <a:xfrm>
            <a:off x="4579928" y="2823640"/>
            <a:ext cx="551852"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10" name="Rectangle 9">
            <a:extLst>
              <a:ext uri="{FF2B5EF4-FFF2-40B4-BE49-F238E27FC236}">
                <a16:creationId xmlns:a16="http://schemas.microsoft.com/office/drawing/2014/main" id="{E989065B-B47A-2742-9138-761CB76075B5}"/>
              </a:ext>
            </a:extLst>
          </p:cNvPr>
          <p:cNvSpPr/>
          <p:nvPr/>
        </p:nvSpPr>
        <p:spPr>
          <a:xfrm>
            <a:off x="7279787" y="3363640"/>
            <a:ext cx="1045223"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27" name="Rectangle 26">
            <a:extLst>
              <a:ext uri="{FF2B5EF4-FFF2-40B4-BE49-F238E27FC236}">
                <a16:creationId xmlns:a16="http://schemas.microsoft.com/office/drawing/2014/main" id="{297A11D1-40D3-B74E-80D5-B8B112084F43}"/>
              </a:ext>
            </a:extLst>
          </p:cNvPr>
          <p:cNvSpPr/>
          <p:nvPr/>
        </p:nvSpPr>
        <p:spPr>
          <a:xfrm>
            <a:off x="5131780" y="2824567"/>
            <a:ext cx="2148147" cy="540000"/>
          </a:xfrm>
          <a:prstGeom prst="rect">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30" name="Rectangle 29">
            <a:extLst>
              <a:ext uri="{FF2B5EF4-FFF2-40B4-BE49-F238E27FC236}">
                <a16:creationId xmlns:a16="http://schemas.microsoft.com/office/drawing/2014/main" id="{972B50A9-3F36-B448-9871-40DA1D908660}"/>
              </a:ext>
            </a:extLst>
          </p:cNvPr>
          <p:cNvSpPr/>
          <p:nvPr/>
        </p:nvSpPr>
        <p:spPr>
          <a:xfrm>
            <a:off x="8325010" y="3364239"/>
            <a:ext cx="1656249" cy="539401"/>
          </a:xfrm>
          <a:prstGeom prst="rect">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39" name="TextBox 38">
            <a:extLst>
              <a:ext uri="{FF2B5EF4-FFF2-40B4-BE49-F238E27FC236}">
                <a16:creationId xmlns:a16="http://schemas.microsoft.com/office/drawing/2014/main" id="{024AE8D3-F6A6-8744-9588-0880D2006515}"/>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直接优化</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SEQ</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40" name="TextBox 39">
            <a:extLst>
              <a:ext uri="{FF2B5EF4-FFF2-40B4-BE49-F238E27FC236}">
                <a16:creationId xmlns:a16="http://schemas.microsoft.com/office/drawing/2014/main" id="{977B1F56-C020-F44B-B303-E718DC5CFFFA}"/>
              </a:ext>
            </a:extLst>
          </p:cNvPr>
          <p:cNvSpPr txBox="1"/>
          <p:nvPr/>
        </p:nvSpPr>
        <p:spPr>
          <a:xfrm>
            <a:off x="1039627" y="2372100"/>
            <a:ext cx="76335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latin typeface="Calibri" panose="020F0502020204030204" pitchFamily="34" charset="0"/>
                <a:ea typeface="SimHei" panose="02010609060101010101" pitchFamily="49" charset="-122"/>
                <a:cs typeface="Calibri" panose="020F0502020204030204" pitchFamily="34" charset="0"/>
              </a:rPr>
              <a:t>1</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
        <p:nvSpPr>
          <p:cNvPr id="41" name="TextBox 40">
            <a:extLst>
              <a:ext uri="{FF2B5EF4-FFF2-40B4-BE49-F238E27FC236}">
                <a16:creationId xmlns:a16="http://schemas.microsoft.com/office/drawing/2014/main" id="{15D0CE77-0EC1-9344-9894-B337A1492C7D}"/>
              </a:ext>
            </a:extLst>
          </p:cNvPr>
          <p:cNvSpPr txBox="1"/>
          <p:nvPr/>
        </p:nvSpPr>
        <p:spPr>
          <a:xfrm>
            <a:off x="1037884" y="2935695"/>
            <a:ext cx="76335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latin typeface="Calibri" panose="020F0502020204030204" pitchFamily="34" charset="0"/>
                <a:ea typeface="SimHei" panose="02010609060101010101" pitchFamily="49" charset="-122"/>
                <a:cs typeface="Calibri" panose="020F0502020204030204" pitchFamily="34" charset="0"/>
              </a:rPr>
              <a:t>2</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
        <p:nvSpPr>
          <p:cNvPr id="42" name="TextBox 41">
            <a:extLst>
              <a:ext uri="{FF2B5EF4-FFF2-40B4-BE49-F238E27FC236}">
                <a16:creationId xmlns:a16="http://schemas.microsoft.com/office/drawing/2014/main" id="{6BF87FB3-26F7-9B49-9686-E87958F496E6}"/>
              </a:ext>
            </a:extLst>
          </p:cNvPr>
          <p:cNvSpPr txBox="1"/>
          <p:nvPr/>
        </p:nvSpPr>
        <p:spPr>
          <a:xfrm>
            <a:off x="1037884" y="3492280"/>
            <a:ext cx="76335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latin typeface="Calibri" panose="020F0502020204030204" pitchFamily="34" charset="0"/>
                <a:ea typeface="SimHei" panose="02010609060101010101" pitchFamily="49" charset="-122"/>
                <a:cs typeface="Calibri" panose="020F0502020204030204" pitchFamily="34" charset="0"/>
              </a:rPr>
              <a:t>3</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cxnSp>
        <p:nvCxnSpPr>
          <p:cNvPr id="44" name="Straight Connector 43">
            <a:extLst>
              <a:ext uri="{FF2B5EF4-FFF2-40B4-BE49-F238E27FC236}">
                <a16:creationId xmlns:a16="http://schemas.microsoft.com/office/drawing/2014/main" id="{62C7A500-9884-F64E-B26C-DE702B47B0EF}"/>
              </a:ext>
            </a:extLst>
          </p:cNvPr>
          <p:cNvCxnSpPr/>
          <p:nvPr/>
        </p:nvCxnSpPr>
        <p:spPr>
          <a:xfrm>
            <a:off x="1865779" y="4066236"/>
            <a:ext cx="0" cy="184666"/>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DD162B4A-BE47-A843-9839-A28EFD6CC6B2}"/>
              </a:ext>
            </a:extLst>
          </p:cNvPr>
          <p:cNvCxnSpPr/>
          <p:nvPr/>
        </p:nvCxnSpPr>
        <p:spPr>
          <a:xfrm>
            <a:off x="4565641" y="4068735"/>
            <a:ext cx="0" cy="184666"/>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50A18E27-1F31-ED46-82DA-D2A440F98CB2}"/>
              </a:ext>
            </a:extLst>
          </p:cNvPr>
          <p:cNvCxnSpPr/>
          <p:nvPr/>
        </p:nvCxnSpPr>
        <p:spPr>
          <a:xfrm>
            <a:off x="7279792" y="4062104"/>
            <a:ext cx="0" cy="184666"/>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157A8B99-8009-6B4A-95E6-369CF77DD99D}"/>
              </a:ext>
            </a:extLst>
          </p:cNvPr>
          <p:cNvCxnSpPr/>
          <p:nvPr/>
        </p:nvCxnSpPr>
        <p:spPr>
          <a:xfrm>
            <a:off x="9993946" y="4057802"/>
            <a:ext cx="0" cy="184666"/>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97B3C38F-90A9-DE4D-8167-A7977633B1C1}"/>
              </a:ext>
            </a:extLst>
          </p:cNvPr>
          <p:cNvCxnSpPr>
            <a:cxnSpLocks/>
          </p:cNvCxnSpPr>
          <p:nvPr/>
        </p:nvCxnSpPr>
        <p:spPr>
          <a:xfrm flipH="1">
            <a:off x="1865780" y="4162880"/>
            <a:ext cx="8521227" cy="0"/>
          </a:xfrm>
          <a:prstGeom prst="line">
            <a:avLst/>
          </a:prstGeom>
          <a:ln>
            <a:head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E2CB902-BFBD-784A-A81A-1C832041207E}"/>
                  </a:ext>
                </a:extLst>
              </p:cNvPr>
              <p:cNvSpPr txBox="1"/>
              <p:nvPr/>
            </p:nvSpPr>
            <p:spPr>
              <a:xfrm>
                <a:off x="1682876" y="4262468"/>
                <a:ext cx="365806"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kumimoji="1" lang="en-US" altLang="zh-CN" i="1" dirty="0" smtClean="0">
                          <a:latin typeface="Cambria Math" panose="02040503050406030204" pitchFamily="18" charset="0"/>
                        </a:rPr>
                        <m:t>0</m:t>
                      </m:r>
                    </m:oMath>
                  </m:oMathPara>
                </a14:m>
                <a:endParaRPr kumimoji="1" lang="zh-CN" altLang="en-US" dirty="0"/>
              </a:p>
            </p:txBody>
          </p:sp>
        </mc:Choice>
        <mc:Fallback xmlns="">
          <p:sp>
            <p:nvSpPr>
              <p:cNvPr id="49" name="TextBox 48">
                <a:extLst>
                  <a:ext uri="{FF2B5EF4-FFF2-40B4-BE49-F238E27FC236}">
                    <a16:creationId xmlns:a16="http://schemas.microsoft.com/office/drawing/2014/main" id="{AE2CB902-BFBD-784A-A81A-1C832041207E}"/>
                  </a:ext>
                </a:extLst>
              </p:cNvPr>
              <p:cNvSpPr txBox="1">
                <a:spLocks noRot="1" noChangeAspect="1" noMove="1" noResize="1" noEditPoints="1" noAdjustHandles="1" noChangeArrowheads="1" noChangeShapeType="1" noTextEdit="1"/>
              </p:cNvSpPr>
              <p:nvPr/>
            </p:nvSpPr>
            <p:spPr>
              <a:xfrm>
                <a:off x="1682876" y="4262468"/>
                <a:ext cx="365806"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A7A5EA0-941C-7344-9EF6-D92105306BFB}"/>
                  </a:ext>
                </a:extLst>
              </p:cNvPr>
              <p:cNvSpPr txBox="1"/>
              <p:nvPr/>
            </p:nvSpPr>
            <p:spPr>
              <a:xfrm>
                <a:off x="4382737" y="4245066"/>
                <a:ext cx="380489"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kumimoji="1" lang="en-US" altLang="zh-CN" b="0" i="1" smtClean="0">
                          <a:latin typeface="Cambria Math" panose="02040503050406030204" pitchFamily="18" charset="0"/>
                        </a:rPr>
                        <m:t>𝑇</m:t>
                      </m:r>
                    </m:oMath>
                  </m:oMathPara>
                </a14:m>
                <a:endParaRPr kumimoji="1" lang="zh-CN" altLang="en-US" dirty="0"/>
              </a:p>
            </p:txBody>
          </p:sp>
        </mc:Choice>
        <mc:Fallback xmlns="">
          <p:sp>
            <p:nvSpPr>
              <p:cNvPr id="50" name="TextBox 49">
                <a:extLst>
                  <a:ext uri="{FF2B5EF4-FFF2-40B4-BE49-F238E27FC236}">
                    <a16:creationId xmlns:a16="http://schemas.microsoft.com/office/drawing/2014/main" id="{6A7A5EA0-941C-7344-9EF6-D92105306BFB}"/>
                  </a:ext>
                </a:extLst>
              </p:cNvPr>
              <p:cNvSpPr txBox="1">
                <a:spLocks noRot="1" noChangeAspect="1" noMove="1" noResize="1" noEditPoints="1" noAdjustHandles="1" noChangeArrowheads="1" noChangeShapeType="1" noTextEdit="1"/>
              </p:cNvSpPr>
              <p:nvPr/>
            </p:nvSpPr>
            <p:spPr>
              <a:xfrm>
                <a:off x="4382737" y="4245066"/>
                <a:ext cx="380489"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650975B-9572-4B43-A597-280907301376}"/>
                  </a:ext>
                </a:extLst>
              </p:cNvPr>
              <p:cNvSpPr txBox="1"/>
              <p:nvPr/>
            </p:nvSpPr>
            <p:spPr>
              <a:xfrm>
                <a:off x="7025427" y="4228180"/>
                <a:ext cx="508729"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kumimoji="1" lang="en-US" altLang="zh-CN" b="0" i="1" smtClean="0">
                          <a:latin typeface="Cambria Math" panose="02040503050406030204" pitchFamily="18" charset="0"/>
                        </a:rPr>
                        <m:t>2</m:t>
                      </m:r>
                      <m:r>
                        <a:rPr kumimoji="1" lang="en-US" altLang="zh-CN" b="0" i="1" smtClean="0">
                          <a:latin typeface="Cambria Math" panose="02040503050406030204" pitchFamily="18" charset="0"/>
                        </a:rPr>
                        <m:t>𝑇</m:t>
                      </m:r>
                    </m:oMath>
                  </m:oMathPara>
                </a14:m>
                <a:endParaRPr kumimoji="1" lang="zh-CN" altLang="en-US" dirty="0"/>
              </a:p>
            </p:txBody>
          </p:sp>
        </mc:Choice>
        <mc:Fallback xmlns="">
          <p:sp>
            <p:nvSpPr>
              <p:cNvPr id="52" name="TextBox 51">
                <a:extLst>
                  <a:ext uri="{FF2B5EF4-FFF2-40B4-BE49-F238E27FC236}">
                    <a16:creationId xmlns:a16="http://schemas.microsoft.com/office/drawing/2014/main" id="{E650975B-9572-4B43-A597-280907301376}"/>
                  </a:ext>
                </a:extLst>
              </p:cNvPr>
              <p:cNvSpPr txBox="1">
                <a:spLocks noRot="1" noChangeAspect="1" noMove="1" noResize="1" noEditPoints="1" noAdjustHandles="1" noChangeArrowheads="1" noChangeShapeType="1" noTextEdit="1"/>
              </p:cNvSpPr>
              <p:nvPr/>
            </p:nvSpPr>
            <p:spPr>
              <a:xfrm>
                <a:off x="7025427" y="4228180"/>
                <a:ext cx="508729"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F49A6CE-3F5D-BB43-91E5-7DA102AA4209}"/>
                  </a:ext>
                </a:extLst>
              </p:cNvPr>
              <p:cNvSpPr txBox="1"/>
              <p:nvPr/>
            </p:nvSpPr>
            <p:spPr>
              <a:xfrm>
                <a:off x="9739579" y="4238435"/>
                <a:ext cx="508729"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kumimoji="1" lang="en-US" altLang="zh-CN" i="1">
                          <a:latin typeface="Cambria Math" panose="02040503050406030204" pitchFamily="18" charset="0"/>
                        </a:rPr>
                        <m:t>3</m:t>
                      </m:r>
                      <m:r>
                        <a:rPr kumimoji="1" lang="en-US" altLang="zh-CN" b="0" i="1" smtClean="0">
                          <a:latin typeface="Cambria Math" panose="02040503050406030204" pitchFamily="18" charset="0"/>
                        </a:rPr>
                        <m:t>𝑇</m:t>
                      </m:r>
                    </m:oMath>
                  </m:oMathPara>
                </a14:m>
                <a:endParaRPr kumimoji="1" lang="zh-CN" altLang="en-US" dirty="0"/>
              </a:p>
            </p:txBody>
          </p:sp>
        </mc:Choice>
        <mc:Fallback xmlns="">
          <p:sp>
            <p:nvSpPr>
              <p:cNvPr id="53" name="TextBox 52">
                <a:extLst>
                  <a:ext uri="{FF2B5EF4-FFF2-40B4-BE49-F238E27FC236}">
                    <a16:creationId xmlns:a16="http://schemas.microsoft.com/office/drawing/2014/main" id="{7F49A6CE-3F5D-BB43-91E5-7DA102AA4209}"/>
                  </a:ext>
                </a:extLst>
              </p:cNvPr>
              <p:cNvSpPr txBox="1">
                <a:spLocks noRot="1" noChangeAspect="1" noMove="1" noResize="1" noEditPoints="1" noAdjustHandles="1" noChangeArrowheads="1" noChangeShapeType="1" noTextEdit="1"/>
              </p:cNvSpPr>
              <p:nvPr/>
            </p:nvSpPr>
            <p:spPr>
              <a:xfrm>
                <a:off x="9739579" y="4238435"/>
                <a:ext cx="508729"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5E9D6CE-BF65-8F4E-9D7E-6C73938CA9E1}"/>
                  </a:ext>
                </a:extLst>
              </p:cNvPr>
              <p:cNvSpPr txBox="1"/>
              <p:nvPr/>
            </p:nvSpPr>
            <p:spPr>
              <a:xfrm>
                <a:off x="10452157" y="3973903"/>
                <a:ext cx="3345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i="1" dirty="0" smtClean="0">
                          <a:latin typeface="Cambria Math" panose="02040503050406030204" pitchFamily="18" charset="0"/>
                        </a:rPr>
                        <m:t>𝑡</m:t>
                      </m:r>
                    </m:oMath>
                  </m:oMathPara>
                </a14:m>
                <a:endParaRPr kumimoji="1" lang="zh-CN" altLang="en-US" dirty="0"/>
              </a:p>
            </p:txBody>
          </p:sp>
        </mc:Choice>
        <mc:Fallback xmlns="">
          <p:sp>
            <p:nvSpPr>
              <p:cNvPr id="54" name="TextBox 53">
                <a:extLst>
                  <a:ext uri="{FF2B5EF4-FFF2-40B4-BE49-F238E27FC236}">
                    <a16:creationId xmlns:a16="http://schemas.microsoft.com/office/drawing/2014/main" id="{35E9D6CE-BF65-8F4E-9D7E-6C73938CA9E1}"/>
                  </a:ext>
                </a:extLst>
              </p:cNvPr>
              <p:cNvSpPr txBox="1">
                <a:spLocks noRot="1" noChangeAspect="1" noMove="1" noResize="1" noEditPoints="1" noAdjustHandles="1" noChangeArrowheads="1" noChangeShapeType="1" noTextEdit="1"/>
              </p:cNvSpPr>
              <p:nvPr/>
            </p:nvSpPr>
            <p:spPr>
              <a:xfrm>
                <a:off x="10452157" y="3973903"/>
                <a:ext cx="334579" cy="369332"/>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5961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57</a:t>
            </a:fld>
            <a:endParaRPr lang="en-US" dirty="0"/>
          </a:p>
        </p:txBody>
      </p:sp>
      <p:sp>
        <p:nvSpPr>
          <p:cNvPr id="2" name="TextBox 1">
            <a:extLst>
              <a:ext uri="{FF2B5EF4-FFF2-40B4-BE49-F238E27FC236}">
                <a16:creationId xmlns:a16="http://schemas.microsoft.com/office/drawing/2014/main" id="{BF932D73-D5E5-1046-90D2-6CF20323D767}"/>
              </a:ext>
            </a:extLst>
          </p:cNvPr>
          <p:cNvSpPr txBox="1"/>
          <p:nvPr/>
        </p:nvSpPr>
        <p:spPr>
          <a:xfrm>
            <a:off x="268436" y="1232876"/>
            <a:ext cx="11375877" cy="5446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优化：用时钟寄存器将组合逻辑</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均匀</a:t>
            </a:r>
            <a:r>
              <a:rPr kumimoji="1" lang="zh-CN" altLang="en-US" dirty="0">
                <a:latin typeface="Calibri" panose="020F0502020204030204" pitchFamily="34" charset="0"/>
                <a:ea typeface="SimHei" panose="02010609060101010101" pitchFamily="49" charset="-122"/>
                <a:cs typeface="Calibri" panose="020F0502020204030204" pitchFamily="34" charset="0"/>
              </a:rPr>
              <a:t>划分为小的阶段</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仍然是</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sequential</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的，但是时钟周期大幅下降，并且完全没有浪费（理想情况：划分完全均匀）</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问题：放弃了</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ISA</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中一致的指令执行框架，</a:t>
            </a:r>
            <a:r>
              <a:rPr kumimoji="1"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不易</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于硬件实现；硬件利用率和速度上仍然不如</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PIPE</a:t>
            </a:r>
          </a:p>
        </p:txBody>
      </p:sp>
      <p:sp>
        <p:nvSpPr>
          <p:cNvPr id="39" name="TextBox 38">
            <a:extLst>
              <a:ext uri="{FF2B5EF4-FFF2-40B4-BE49-F238E27FC236}">
                <a16:creationId xmlns:a16="http://schemas.microsoft.com/office/drawing/2014/main" id="{024AE8D3-F6A6-8744-9588-0880D2006515}"/>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直接优化</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SEQ</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34" name="Rectangle 33">
            <a:extLst>
              <a:ext uri="{FF2B5EF4-FFF2-40B4-BE49-F238E27FC236}">
                <a16:creationId xmlns:a16="http://schemas.microsoft.com/office/drawing/2014/main" id="{BAB57949-AEB2-0444-A242-7C59FE1322E5}"/>
              </a:ext>
            </a:extLst>
          </p:cNvPr>
          <p:cNvSpPr/>
          <p:nvPr/>
        </p:nvSpPr>
        <p:spPr>
          <a:xfrm>
            <a:off x="1824681" y="3766524"/>
            <a:ext cx="65182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58" name="Rectangle 57">
            <a:extLst>
              <a:ext uri="{FF2B5EF4-FFF2-40B4-BE49-F238E27FC236}">
                <a16:creationId xmlns:a16="http://schemas.microsoft.com/office/drawing/2014/main" id="{B1D93BC3-BDBD-2542-B656-3DC8489D8207}"/>
              </a:ext>
            </a:extLst>
          </p:cNvPr>
          <p:cNvSpPr/>
          <p:nvPr/>
        </p:nvSpPr>
        <p:spPr>
          <a:xfrm>
            <a:off x="1838947" y="1908200"/>
            <a:ext cx="2700000" cy="540000"/>
          </a:xfrm>
          <a:prstGeom prst="rect">
            <a:avLst/>
          </a:prstGeom>
          <a:solidFill>
            <a:schemeClr val="accent5">
              <a:alpha val="20000"/>
            </a:schemeClr>
          </a:solid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alpha val="20000"/>
                </a:schemeClr>
              </a:solidFill>
            </a:endParaRPr>
          </a:p>
        </p:txBody>
      </p:sp>
      <p:sp>
        <p:nvSpPr>
          <p:cNvPr id="60" name="Rectangle 59">
            <a:extLst>
              <a:ext uri="{FF2B5EF4-FFF2-40B4-BE49-F238E27FC236}">
                <a16:creationId xmlns:a16="http://schemas.microsoft.com/office/drawing/2014/main" id="{82CF50A5-68F1-2E4F-BA9A-8762C803F2F2}"/>
              </a:ext>
            </a:extLst>
          </p:cNvPr>
          <p:cNvSpPr/>
          <p:nvPr/>
        </p:nvSpPr>
        <p:spPr>
          <a:xfrm>
            <a:off x="4538947" y="2460156"/>
            <a:ext cx="551852" cy="540000"/>
          </a:xfrm>
          <a:prstGeom prst="rect">
            <a:avLst/>
          </a:prstGeom>
          <a:solidFill>
            <a:schemeClr val="accent5">
              <a:alpha val="20000"/>
            </a:schemeClr>
          </a:solid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alpha val="20000"/>
                </a:schemeClr>
              </a:solidFill>
            </a:endParaRPr>
          </a:p>
        </p:txBody>
      </p:sp>
      <p:sp>
        <p:nvSpPr>
          <p:cNvPr id="62" name="Rectangle 61">
            <a:extLst>
              <a:ext uri="{FF2B5EF4-FFF2-40B4-BE49-F238E27FC236}">
                <a16:creationId xmlns:a16="http://schemas.microsoft.com/office/drawing/2014/main" id="{0668C231-7D2A-A341-9EAF-B2EC4844012A}"/>
              </a:ext>
            </a:extLst>
          </p:cNvPr>
          <p:cNvSpPr/>
          <p:nvPr/>
        </p:nvSpPr>
        <p:spPr>
          <a:xfrm>
            <a:off x="7225978" y="2999937"/>
            <a:ext cx="1045223" cy="540000"/>
          </a:xfrm>
          <a:prstGeom prst="rect">
            <a:avLst/>
          </a:prstGeom>
          <a:solidFill>
            <a:schemeClr val="accent5">
              <a:alpha val="20000"/>
            </a:schemeClr>
          </a:solid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alpha val="20000"/>
                </a:schemeClr>
              </a:solidFill>
            </a:endParaRPr>
          </a:p>
        </p:txBody>
      </p:sp>
      <p:sp>
        <p:nvSpPr>
          <p:cNvPr id="64" name="TextBox 63">
            <a:extLst>
              <a:ext uri="{FF2B5EF4-FFF2-40B4-BE49-F238E27FC236}">
                <a16:creationId xmlns:a16="http://schemas.microsoft.com/office/drawing/2014/main" id="{D7EFECB8-C687-A647-A38D-0ECF3FC025EB}"/>
              </a:ext>
            </a:extLst>
          </p:cNvPr>
          <p:cNvSpPr txBox="1"/>
          <p:nvPr/>
        </p:nvSpPr>
        <p:spPr>
          <a:xfrm>
            <a:off x="923195" y="1984227"/>
            <a:ext cx="763351" cy="369332"/>
          </a:xfrm>
          <a:prstGeom prst="rect">
            <a:avLst/>
          </a:prstGeom>
          <a:noFill/>
        </p:spPr>
        <p:txBody>
          <a:bodyPr wrap="none" rtlCol="0">
            <a:spAutoFit/>
          </a:bodyPr>
          <a:lstStyle/>
          <a:p>
            <a:r>
              <a:rPr kumimoji="1" lang="zh-CN" altLang="en-US" dirty="0">
                <a:solidFill>
                  <a:schemeClr val="tx1">
                    <a:alpha val="20000"/>
                  </a:schemeClr>
                </a:solidFill>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solidFill>
                  <a:schemeClr val="tx1">
                    <a:alpha val="20000"/>
                  </a:schemeClr>
                </a:solidFill>
                <a:latin typeface="Calibri" panose="020F0502020204030204" pitchFamily="34" charset="0"/>
                <a:ea typeface="SimHei" panose="02010609060101010101" pitchFamily="49" charset="-122"/>
                <a:cs typeface="Calibri" panose="020F0502020204030204" pitchFamily="34" charset="0"/>
              </a:rPr>
              <a:t>1</a:t>
            </a:r>
            <a:endParaRPr kumimoji="1" lang="zh-CN" altLang="en-US" dirty="0">
              <a:solidFill>
                <a:schemeClr val="tx1">
                  <a:alpha val="20000"/>
                </a:schemeClr>
              </a:solidFill>
              <a:latin typeface="Calibri" panose="020F0502020204030204" pitchFamily="34" charset="0"/>
              <a:ea typeface="SimHei" panose="02010609060101010101" pitchFamily="49" charset="-122"/>
              <a:cs typeface="Calibri" panose="020F0502020204030204" pitchFamily="34" charset="0"/>
            </a:endParaRPr>
          </a:p>
        </p:txBody>
      </p:sp>
      <p:sp>
        <p:nvSpPr>
          <p:cNvPr id="65" name="TextBox 64">
            <a:extLst>
              <a:ext uri="{FF2B5EF4-FFF2-40B4-BE49-F238E27FC236}">
                <a16:creationId xmlns:a16="http://schemas.microsoft.com/office/drawing/2014/main" id="{A8375A74-84D9-D04C-AD61-007503753137}"/>
              </a:ext>
            </a:extLst>
          </p:cNvPr>
          <p:cNvSpPr txBox="1"/>
          <p:nvPr/>
        </p:nvSpPr>
        <p:spPr>
          <a:xfrm>
            <a:off x="921452" y="2547822"/>
            <a:ext cx="763351" cy="369332"/>
          </a:xfrm>
          <a:prstGeom prst="rect">
            <a:avLst/>
          </a:prstGeom>
          <a:noFill/>
        </p:spPr>
        <p:txBody>
          <a:bodyPr wrap="none" rtlCol="0">
            <a:spAutoFit/>
          </a:bodyPr>
          <a:lstStyle/>
          <a:p>
            <a:r>
              <a:rPr kumimoji="1" lang="zh-CN" altLang="en-US" dirty="0">
                <a:solidFill>
                  <a:schemeClr val="tx1">
                    <a:alpha val="20000"/>
                  </a:schemeClr>
                </a:solidFill>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solidFill>
                  <a:schemeClr val="tx1">
                    <a:alpha val="20000"/>
                  </a:schemeClr>
                </a:solidFill>
                <a:latin typeface="Calibri" panose="020F0502020204030204" pitchFamily="34" charset="0"/>
                <a:ea typeface="SimHei" panose="02010609060101010101" pitchFamily="49" charset="-122"/>
                <a:cs typeface="Calibri" panose="020F0502020204030204" pitchFamily="34" charset="0"/>
              </a:rPr>
              <a:t>2</a:t>
            </a:r>
            <a:endParaRPr kumimoji="1" lang="zh-CN" altLang="en-US" dirty="0">
              <a:solidFill>
                <a:schemeClr val="tx1">
                  <a:alpha val="20000"/>
                </a:schemeClr>
              </a:solidFill>
              <a:latin typeface="Calibri" panose="020F0502020204030204" pitchFamily="34" charset="0"/>
              <a:ea typeface="SimHei" panose="02010609060101010101" pitchFamily="49" charset="-122"/>
              <a:cs typeface="Calibri" panose="020F0502020204030204" pitchFamily="34" charset="0"/>
            </a:endParaRPr>
          </a:p>
        </p:txBody>
      </p:sp>
      <p:sp>
        <p:nvSpPr>
          <p:cNvPr id="66" name="TextBox 65">
            <a:extLst>
              <a:ext uri="{FF2B5EF4-FFF2-40B4-BE49-F238E27FC236}">
                <a16:creationId xmlns:a16="http://schemas.microsoft.com/office/drawing/2014/main" id="{743D4BE0-C714-164A-92D9-01555C2E513A}"/>
              </a:ext>
            </a:extLst>
          </p:cNvPr>
          <p:cNvSpPr txBox="1"/>
          <p:nvPr/>
        </p:nvSpPr>
        <p:spPr>
          <a:xfrm>
            <a:off x="921452" y="3104407"/>
            <a:ext cx="763351" cy="369332"/>
          </a:xfrm>
          <a:prstGeom prst="rect">
            <a:avLst/>
          </a:prstGeom>
          <a:noFill/>
        </p:spPr>
        <p:txBody>
          <a:bodyPr wrap="none" rtlCol="0">
            <a:spAutoFit/>
          </a:bodyPr>
          <a:lstStyle/>
          <a:p>
            <a:r>
              <a:rPr kumimoji="1" lang="zh-CN" altLang="en-US" dirty="0">
                <a:solidFill>
                  <a:schemeClr val="tx1">
                    <a:alpha val="20000"/>
                  </a:schemeClr>
                </a:solidFill>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solidFill>
                  <a:schemeClr val="tx1">
                    <a:alpha val="20000"/>
                  </a:schemeClr>
                </a:solidFill>
                <a:latin typeface="Calibri" panose="020F0502020204030204" pitchFamily="34" charset="0"/>
                <a:ea typeface="SimHei" panose="02010609060101010101" pitchFamily="49" charset="-122"/>
                <a:cs typeface="Calibri" panose="020F0502020204030204" pitchFamily="34" charset="0"/>
              </a:rPr>
              <a:t>3</a:t>
            </a:r>
            <a:endParaRPr kumimoji="1" lang="zh-CN" altLang="en-US" dirty="0">
              <a:solidFill>
                <a:schemeClr val="tx1">
                  <a:alpha val="20000"/>
                </a:schemeClr>
              </a:solidFill>
              <a:latin typeface="Calibri" panose="020F0502020204030204" pitchFamily="34" charset="0"/>
              <a:ea typeface="SimHei" panose="02010609060101010101" pitchFamily="49" charset="-122"/>
              <a:cs typeface="Calibri" panose="020F0502020204030204" pitchFamily="34" charset="0"/>
            </a:endParaRPr>
          </a:p>
        </p:txBody>
      </p:sp>
      <p:sp>
        <p:nvSpPr>
          <p:cNvPr id="76" name="Rectangle 75">
            <a:extLst>
              <a:ext uri="{FF2B5EF4-FFF2-40B4-BE49-F238E27FC236}">
                <a16:creationId xmlns:a16="http://schemas.microsoft.com/office/drawing/2014/main" id="{397165CF-6334-2842-99D5-D8B77F0753E4}"/>
              </a:ext>
            </a:extLst>
          </p:cNvPr>
          <p:cNvSpPr/>
          <p:nvPr/>
        </p:nvSpPr>
        <p:spPr>
          <a:xfrm>
            <a:off x="5090799" y="2461083"/>
            <a:ext cx="2148147" cy="540000"/>
          </a:xfrm>
          <a:prstGeom prst="rect">
            <a:avLst/>
          </a:prstGeom>
          <a:solidFill>
            <a:schemeClr val="accent3">
              <a:alpha val="20000"/>
            </a:schemeClr>
          </a:solid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alpha val="20000"/>
                </a:schemeClr>
              </a:solidFill>
            </a:endParaRPr>
          </a:p>
        </p:txBody>
      </p:sp>
      <p:sp>
        <p:nvSpPr>
          <p:cNvPr id="81" name="Rectangle 80">
            <a:extLst>
              <a:ext uri="{FF2B5EF4-FFF2-40B4-BE49-F238E27FC236}">
                <a16:creationId xmlns:a16="http://schemas.microsoft.com/office/drawing/2014/main" id="{4EAD8185-FB09-1641-A366-AAFF4B0FE0E1}"/>
              </a:ext>
            </a:extLst>
          </p:cNvPr>
          <p:cNvSpPr/>
          <p:nvPr/>
        </p:nvSpPr>
        <p:spPr>
          <a:xfrm>
            <a:off x="8271201" y="3000536"/>
            <a:ext cx="1656249" cy="539401"/>
          </a:xfrm>
          <a:prstGeom prst="rect">
            <a:avLst/>
          </a:prstGeom>
          <a:solidFill>
            <a:schemeClr val="accent3">
              <a:alpha val="20000"/>
            </a:schemeClr>
          </a:solid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alpha val="20000"/>
                </a:schemeClr>
              </a:solidFill>
            </a:endParaRPr>
          </a:p>
        </p:txBody>
      </p:sp>
      <p:sp>
        <p:nvSpPr>
          <p:cNvPr id="95" name="TextBox 94">
            <a:extLst>
              <a:ext uri="{FF2B5EF4-FFF2-40B4-BE49-F238E27FC236}">
                <a16:creationId xmlns:a16="http://schemas.microsoft.com/office/drawing/2014/main" id="{7E281BDF-69E5-C54A-94DF-38DE1552D3AF}"/>
              </a:ext>
            </a:extLst>
          </p:cNvPr>
          <p:cNvSpPr txBox="1"/>
          <p:nvPr/>
        </p:nvSpPr>
        <p:spPr>
          <a:xfrm>
            <a:off x="928253" y="3894500"/>
            <a:ext cx="76335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latin typeface="Calibri" panose="020F0502020204030204" pitchFamily="34" charset="0"/>
                <a:ea typeface="SimHei" panose="02010609060101010101" pitchFamily="49" charset="-122"/>
                <a:cs typeface="Calibri" panose="020F0502020204030204" pitchFamily="34" charset="0"/>
              </a:rPr>
              <a:t>1</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
        <p:nvSpPr>
          <p:cNvPr id="96" name="TextBox 95">
            <a:extLst>
              <a:ext uri="{FF2B5EF4-FFF2-40B4-BE49-F238E27FC236}">
                <a16:creationId xmlns:a16="http://schemas.microsoft.com/office/drawing/2014/main" id="{FE5B6796-ADDA-6D40-A5A5-6717C1D8C5B8}"/>
              </a:ext>
            </a:extLst>
          </p:cNvPr>
          <p:cNvSpPr txBox="1"/>
          <p:nvPr/>
        </p:nvSpPr>
        <p:spPr>
          <a:xfrm>
            <a:off x="926510" y="4458095"/>
            <a:ext cx="76335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latin typeface="Calibri" panose="020F0502020204030204" pitchFamily="34" charset="0"/>
                <a:ea typeface="SimHei" panose="02010609060101010101" pitchFamily="49" charset="-122"/>
                <a:cs typeface="Calibri" panose="020F0502020204030204" pitchFamily="34" charset="0"/>
              </a:rPr>
              <a:t>2</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
        <p:nvSpPr>
          <p:cNvPr id="97" name="TextBox 96">
            <a:extLst>
              <a:ext uri="{FF2B5EF4-FFF2-40B4-BE49-F238E27FC236}">
                <a16:creationId xmlns:a16="http://schemas.microsoft.com/office/drawing/2014/main" id="{9F3B5188-3F27-AB46-9AB8-26A974F4298A}"/>
              </a:ext>
            </a:extLst>
          </p:cNvPr>
          <p:cNvSpPr txBox="1"/>
          <p:nvPr/>
        </p:nvSpPr>
        <p:spPr>
          <a:xfrm>
            <a:off x="926510" y="5014680"/>
            <a:ext cx="76335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指令</a:t>
            </a:r>
            <a:r>
              <a:rPr kumimoji="1" lang="en-US" altLang="zh-CN" dirty="0">
                <a:latin typeface="Calibri" panose="020F0502020204030204" pitchFamily="34" charset="0"/>
                <a:ea typeface="SimHei" panose="02010609060101010101" pitchFamily="49" charset="-122"/>
                <a:cs typeface="Calibri" panose="020F0502020204030204" pitchFamily="34" charset="0"/>
              </a:rPr>
              <a:t>3</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
        <p:nvSpPr>
          <p:cNvPr id="24" name="Rectangle 23">
            <a:extLst>
              <a:ext uri="{FF2B5EF4-FFF2-40B4-BE49-F238E27FC236}">
                <a16:creationId xmlns:a16="http://schemas.microsoft.com/office/drawing/2014/main" id="{70225660-9989-0446-9DA0-285103C4169D}"/>
              </a:ext>
            </a:extLst>
          </p:cNvPr>
          <p:cNvSpPr/>
          <p:nvPr/>
        </p:nvSpPr>
        <p:spPr>
          <a:xfrm>
            <a:off x="2476501" y="3766524"/>
            <a:ext cx="65182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25" name="Rectangle 24">
            <a:extLst>
              <a:ext uri="{FF2B5EF4-FFF2-40B4-BE49-F238E27FC236}">
                <a16:creationId xmlns:a16="http://schemas.microsoft.com/office/drawing/2014/main" id="{CBAE4D81-16EA-3145-B446-C9C28929E1EC}"/>
              </a:ext>
            </a:extLst>
          </p:cNvPr>
          <p:cNvSpPr/>
          <p:nvPr/>
        </p:nvSpPr>
        <p:spPr>
          <a:xfrm>
            <a:off x="3128321" y="3766524"/>
            <a:ext cx="65182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26" name="Rectangle 25">
            <a:extLst>
              <a:ext uri="{FF2B5EF4-FFF2-40B4-BE49-F238E27FC236}">
                <a16:creationId xmlns:a16="http://schemas.microsoft.com/office/drawing/2014/main" id="{BECBF1E1-C921-4C4C-9A06-305DEA11E06F}"/>
              </a:ext>
            </a:extLst>
          </p:cNvPr>
          <p:cNvSpPr/>
          <p:nvPr/>
        </p:nvSpPr>
        <p:spPr>
          <a:xfrm>
            <a:off x="3780141" y="3766524"/>
            <a:ext cx="65182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27" name="Rectangle 26">
            <a:extLst>
              <a:ext uri="{FF2B5EF4-FFF2-40B4-BE49-F238E27FC236}">
                <a16:creationId xmlns:a16="http://schemas.microsoft.com/office/drawing/2014/main" id="{A889A478-B2CA-9B42-BB25-35F03E97EBC3}"/>
              </a:ext>
            </a:extLst>
          </p:cNvPr>
          <p:cNvSpPr/>
          <p:nvPr/>
        </p:nvSpPr>
        <p:spPr>
          <a:xfrm>
            <a:off x="4429090" y="3766524"/>
            <a:ext cx="65182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28" name="Rectangle 27">
            <a:extLst>
              <a:ext uri="{FF2B5EF4-FFF2-40B4-BE49-F238E27FC236}">
                <a16:creationId xmlns:a16="http://schemas.microsoft.com/office/drawing/2014/main" id="{D8B8B6B5-4F7D-8748-AB85-8A7E0AD760C9}"/>
              </a:ext>
            </a:extLst>
          </p:cNvPr>
          <p:cNvSpPr/>
          <p:nvPr/>
        </p:nvSpPr>
        <p:spPr>
          <a:xfrm>
            <a:off x="5077743" y="4306524"/>
            <a:ext cx="65182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29" name="Rectangle 28">
            <a:extLst>
              <a:ext uri="{FF2B5EF4-FFF2-40B4-BE49-F238E27FC236}">
                <a16:creationId xmlns:a16="http://schemas.microsoft.com/office/drawing/2014/main" id="{F0200E8A-9AAF-8A46-B4EC-F5C9F7D956DE}"/>
              </a:ext>
            </a:extLst>
          </p:cNvPr>
          <p:cNvSpPr/>
          <p:nvPr/>
        </p:nvSpPr>
        <p:spPr>
          <a:xfrm>
            <a:off x="5736225" y="4851529"/>
            <a:ext cx="65182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30" name="Rectangle 29">
            <a:extLst>
              <a:ext uri="{FF2B5EF4-FFF2-40B4-BE49-F238E27FC236}">
                <a16:creationId xmlns:a16="http://schemas.microsoft.com/office/drawing/2014/main" id="{20B0A033-48E4-B546-B9E8-9653254626E6}"/>
              </a:ext>
            </a:extLst>
          </p:cNvPr>
          <p:cNvSpPr/>
          <p:nvPr/>
        </p:nvSpPr>
        <p:spPr>
          <a:xfrm>
            <a:off x="6388045" y="4851529"/>
            <a:ext cx="651820" cy="540000"/>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Tree>
    <p:extLst>
      <p:ext uri="{BB962C8B-B14F-4D97-AF65-F5344CB8AC3E}">
        <p14:creationId xmlns:p14="http://schemas.microsoft.com/office/powerpoint/2010/main" val="2006397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a:t>
            </a:fld>
            <a:endParaRPr lang="en-US"/>
          </a:p>
        </p:txBody>
      </p:sp>
      <p:graphicFrame>
        <p:nvGraphicFramePr>
          <p:cNvPr id="17" name="Table 14">
            <a:extLst>
              <a:ext uri="{FF2B5EF4-FFF2-40B4-BE49-F238E27FC236}">
                <a16:creationId xmlns:a16="http://schemas.microsoft.com/office/drawing/2014/main" id="{0A59841C-F346-7941-87B3-478621C5FB6C}"/>
              </a:ext>
            </a:extLst>
          </p:cNvPr>
          <p:cNvGraphicFramePr>
            <a:graphicFrameLocks noGrp="1"/>
          </p:cNvGraphicFramePr>
          <p:nvPr>
            <p:extLst>
              <p:ext uri="{D42A27DB-BD31-4B8C-83A1-F6EECF244321}">
                <p14:modId xmlns:p14="http://schemas.microsoft.com/office/powerpoint/2010/main" val="1537819985"/>
              </p:ext>
            </p:extLst>
          </p:nvPr>
        </p:nvGraphicFramePr>
        <p:xfrm>
          <a:off x="387750" y="1232876"/>
          <a:ext cx="11535807" cy="5488474"/>
        </p:xfrm>
        <a:graphic>
          <a:graphicData uri="http://schemas.openxmlformats.org/drawingml/2006/table">
            <a:tbl>
              <a:tblPr firstRow="1" firstCol="1" bandRow="1">
                <a:tableStyleId>{7DF18680-E054-41AD-8BC1-D1AEF772440D}</a:tableStyleId>
              </a:tblPr>
              <a:tblGrid>
                <a:gridCol w="1707750">
                  <a:extLst>
                    <a:ext uri="{9D8B030D-6E8A-4147-A177-3AD203B41FA5}">
                      <a16:colId xmlns:a16="http://schemas.microsoft.com/office/drawing/2014/main" val="299810579"/>
                    </a:ext>
                  </a:extLst>
                </a:gridCol>
                <a:gridCol w="1460500">
                  <a:extLst>
                    <a:ext uri="{9D8B030D-6E8A-4147-A177-3AD203B41FA5}">
                      <a16:colId xmlns:a16="http://schemas.microsoft.com/office/drawing/2014/main" val="355346857"/>
                    </a:ext>
                  </a:extLst>
                </a:gridCol>
                <a:gridCol w="760687">
                  <a:extLst>
                    <a:ext uri="{9D8B030D-6E8A-4147-A177-3AD203B41FA5}">
                      <a16:colId xmlns:a16="http://schemas.microsoft.com/office/drawing/2014/main" val="2954217957"/>
                    </a:ext>
                  </a:extLst>
                </a:gridCol>
                <a:gridCol w="760687">
                  <a:extLst>
                    <a:ext uri="{9D8B030D-6E8A-4147-A177-3AD203B41FA5}">
                      <a16:colId xmlns:a16="http://schemas.microsoft.com/office/drawing/2014/main" val="2114754154"/>
                    </a:ext>
                  </a:extLst>
                </a:gridCol>
                <a:gridCol w="760687">
                  <a:extLst>
                    <a:ext uri="{9D8B030D-6E8A-4147-A177-3AD203B41FA5}">
                      <a16:colId xmlns:a16="http://schemas.microsoft.com/office/drawing/2014/main" val="1271176632"/>
                    </a:ext>
                  </a:extLst>
                </a:gridCol>
                <a:gridCol w="760687">
                  <a:extLst>
                    <a:ext uri="{9D8B030D-6E8A-4147-A177-3AD203B41FA5}">
                      <a16:colId xmlns:a16="http://schemas.microsoft.com/office/drawing/2014/main" val="811268161"/>
                    </a:ext>
                  </a:extLst>
                </a:gridCol>
                <a:gridCol w="760687">
                  <a:extLst>
                    <a:ext uri="{9D8B030D-6E8A-4147-A177-3AD203B41FA5}">
                      <a16:colId xmlns:a16="http://schemas.microsoft.com/office/drawing/2014/main" val="1298448741"/>
                    </a:ext>
                  </a:extLst>
                </a:gridCol>
                <a:gridCol w="760687">
                  <a:extLst>
                    <a:ext uri="{9D8B030D-6E8A-4147-A177-3AD203B41FA5}">
                      <a16:colId xmlns:a16="http://schemas.microsoft.com/office/drawing/2014/main" val="3394050188"/>
                    </a:ext>
                  </a:extLst>
                </a:gridCol>
                <a:gridCol w="760687">
                  <a:extLst>
                    <a:ext uri="{9D8B030D-6E8A-4147-A177-3AD203B41FA5}">
                      <a16:colId xmlns:a16="http://schemas.microsoft.com/office/drawing/2014/main" val="1358784188"/>
                    </a:ext>
                  </a:extLst>
                </a:gridCol>
                <a:gridCol w="760687">
                  <a:extLst>
                    <a:ext uri="{9D8B030D-6E8A-4147-A177-3AD203B41FA5}">
                      <a16:colId xmlns:a16="http://schemas.microsoft.com/office/drawing/2014/main" val="91784178"/>
                    </a:ext>
                  </a:extLst>
                </a:gridCol>
                <a:gridCol w="760687">
                  <a:extLst>
                    <a:ext uri="{9D8B030D-6E8A-4147-A177-3AD203B41FA5}">
                      <a16:colId xmlns:a16="http://schemas.microsoft.com/office/drawing/2014/main" val="3174679793"/>
                    </a:ext>
                  </a:extLst>
                </a:gridCol>
                <a:gridCol w="760687">
                  <a:extLst>
                    <a:ext uri="{9D8B030D-6E8A-4147-A177-3AD203B41FA5}">
                      <a16:colId xmlns:a16="http://schemas.microsoft.com/office/drawing/2014/main" val="719123311"/>
                    </a:ext>
                  </a:extLst>
                </a:gridCol>
                <a:gridCol w="760687">
                  <a:extLst>
                    <a:ext uri="{9D8B030D-6E8A-4147-A177-3AD203B41FA5}">
                      <a16:colId xmlns:a16="http://schemas.microsoft.com/office/drawing/2014/main" val="159943987"/>
                    </a:ext>
                  </a:extLst>
                </a:gridCol>
              </a:tblGrid>
              <a:tr h="596230">
                <a:tc>
                  <a:txBody>
                    <a:bodyPr/>
                    <a:lstStyle/>
                    <a:p>
                      <a:pPr algn="ctr"/>
                      <a:r>
                        <a:rPr lang="zh-CN" altLang="en-US" dirty="0"/>
                        <a:t>阶段</a:t>
                      </a:r>
                    </a:p>
                  </a:txBody>
                  <a:tcPr anchor="ctr"/>
                </a:tc>
                <a:tc>
                  <a:txBody>
                    <a:bodyPr/>
                    <a:lstStyle/>
                    <a:p>
                      <a:pPr algn="ctr"/>
                      <a:r>
                        <a:rPr lang="zh-CN" altLang="en-US" dirty="0"/>
                        <a:t>计算结果</a:t>
                      </a:r>
                    </a:p>
                  </a:txBody>
                  <a:tcPr anchor="ctr"/>
                </a:tc>
                <a:tc>
                  <a:txBody>
                    <a:bodyPr/>
                    <a:lstStyle/>
                    <a:p>
                      <a:pPr algn="ctr"/>
                      <a:r>
                        <a:rPr lang="en-US" altLang="zh-CN" sz="1200" dirty="0" err="1">
                          <a:latin typeface="Courier New" panose="02070309020205020404" pitchFamily="49" charset="0"/>
                          <a:cs typeface="Courier New" panose="02070309020205020404" pitchFamily="49" charset="0"/>
                        </a:rPr>
                        <a:t>rrmovq</a:t>
                      </a:r>
                      <a:endParaRPr lang="zh-CN" altLang="en-US" sz="1200" dirty="0">
                        <a:latin typeface="Courier New" panose="02070309020205020404" pitchFamily="49" charset="0"/>
                        <a:cs typeface="Courier New" panose="02070309020205020404" pitchFamily="49" charset="0"/>
                      </a:endParaRPr>
                    </a:p>
                  </a:txBody>
                  <a:tcPr anchor="ctr"/>
                </a:tc>
                <a:tc>
                  <a:txBody>
                    <a:bodyPr/>
                    <a:lstStyle/>
                    <a:p>
                      <a:pPr algn="ctr"/>
                      <a:r>
                        <a:rPr lang="en-US" altLang="zh-CN" sz="1200" dirty="0" err="1">
                          <a:latin typeface="Courier New" panose="02070309020205020404" pitchFamily="49" charset="0"/>
                          <a:cs typeface="Courier New" panose="02070309020205020404" pitchFamily="49" charset="0"/>
                        </a:rPr>
                        <a:t>cmovXX</a:t>
                      </a:r>
                      <a:endParaRPr lang="zh-CN" altLang="en-US" sz="1200" dirty="0">
                        <a:latin typeface="Courier New" panose="02070309020205020404" pitchFamily="49" charset="0"/>
                        <a:cs typeface="Courier New" panose="02070309020205020404" pitchFamily="49" charset="0"/>
                      </a:endParaRPr>
                    </a:p>
                  </a:txBody>
                  <a:tcPr anchor="ctr"/>
                </a:tc>
                <a:tc>
                  <a:txBody>
                    <a:bodyPr/>
                    <a:lstStyle/>
                    <a:p>
                      <a:pPr algn="ctr"/>
                      <a:r>
                        <a:rPr lang="en-US" altLang="zh-CN" sz="1200" dirty="0" err="1">
                          <a:latin typeface="Courier New" panose="02070309020205020404" pitchFamily="49" charset="0"/>
                          <a:cs typeface="Courier New" panose="02070309020205020404" pitchFamily="49" charset="0"/>
                        </a:rPr>
                        <a:t>irmovq</a:t>
                      </a:r>
                      <a:endParaRPr lang="zh-CN" altLang="en-US" sz="1200" dirty="0">
                        <a:latin typeface="Courier New" panose="02070309020205020404" pitchFamily="49" charset="0"/>
                        <a:cs typeface="Courier New" panose="02070309020205020404" pitchFamily="49" charset="0"/>
                      </a:endParaRPr>
                    </a:p>
                  </a:txBody>
                  <a:tcPr anchor="ctr"/>
                </a:tc>
                <a:tc>
                  <a:txBody>
                    <a:bodyPr/>
                    <a:lstStyle/>
                    <a:p>
                      <a:pPr algn="ctr"/>
                      <a:r>
                        <a:rPr lang="en-US" altLang="zh-CN" sz="1200" dirty="0" err="1">
                          <a:latin typeface="Courier New" panose="02070309020205020404" pitchFamily="49" charset="0"/>
                          <a:cs typeface="Courier New" panose="02070309020205020404" pitchFamily="49" charset="0"/>
                        </a:rPr>
                        <a:t>rmmovq</a:t>
                      </a:r>
                      <a:endParaRPr lang="zh-CN" altLang="en-US" sz="1200" dirty="0">
                        <a:latin typeface="Courier New" panose="02070309020205020404" pitchFamily="49" charset="0"/>
                        <a:cs typeface="Courier New" panose="02070309020205020404" pitchFamily="49" charset="0"/>
                      </a:endParaRPr>
                    </a:p>
                  </a:txBody>
                  <a:tcPr anchor="ctr"/>
                </a:tc>
                <a:tc>
                  <a:txBody>
                    <a:bodyPr/>
                    <a:lstStyle/>
                    <a:p>
                      <a:pPr algn="ctr"/>
                      <a:r>
                        <a:rPr lang="en-US" altLang="zh-CN" sz="1200" dirty="0" err="1">
                          <a:latin typeface="Courier New" panose="02070309020205020404" pitchFamily="49" charset="0"/>
                          <a:cs typeface="Courier New" panose="02070309020205020404" pitchFamily="49" charset="0"/>
                        </a:rPr>
                        <a:t>mrmovq</a:t>
                      </a:r>
                      <a:endParaRPr lang="zh-CN" altLang="en-US" sz="1200" dirty="0">
                        <a:latin typeface="Courier New" panose="02070309020205020404" pitchFamily="49" charset="0"/>
                        <a:cs typeface="Courier New" panose="02070309020205020404" pitchFamily="49" charset="0"/>
                      </a:endParaRPr>
                    </a:p>
                  </a:txBody>
                  <a:tcPr anchor="ctr"/>
                </a:tc>
                <a:tc>
                  <a:txBody>
                    <a:bodyPr/>
                    <a:lstStyle/>
                    <a:p>
                      <a:pPr algn="ctr"/>
                      <a:r>
                        <a:rPr lang="en-US" altLang="zh-CN" sz="1200" dirty="0" err="1">
                          <a:latin typeface="Courier New" panose="02070309020205020404" pitchFamily="49" charset="0"/>
                          <a:cs typeface="Courier New" panose="02070309020205020404" pitchFamily="49" charset="0"/>
                        </a:rPr>
                        <a:t>OPq</a:t>
                      </a:r>
                      <a:endParaRPr lang="zh-CN" altLang="en-US" sz="1200" dirty="0">
                        <a:latin typeface="Courier New" panose="02070309020205020404" pitchFamily="49" charset="0"/>
                        <a:cs typeface="Courier New" panose="02070309020205020404" pitchFamily="49" charset="0"/>
                      </a:endParaRPr>
                    </a:p>
                  </a:txBody>
                  <a:tcPr anchor="ctr"/>
                </a:tc>
                <a:tc>
                  <a:txBody>
                    <a:bodyPr/>
                    <a:lstStyle/>
                    <a:p>
                      <a:pPr algn="ctr"/>
                      <a:r>
                        <a:rPr lang="en-US" altLang="zh-CN" sz="1200" dirty="0" err="1">
                          <a:latin typeface="Courier New" panose="02070309020205020404" pitchFamily="49" charset="0"/>
                          <a:cs typeface="Courier New" panose="02070309020205020404" pitchFamily="49" charset="0"/>
                        </a:rPr>
                        <a:t>jXX</a:t>
                      </a:r>
                      <a:endParaRPr lang="zh-CN" altLang="en-US" sz="1200" dirty="0">
                        <a:latin typeface="Courier New" panose="02070309020205020404" pitchFamily="49" charset="0"/>
                        <a:cs typeface="Courier New" panose="02070309020205020404" pitchFamily="49" charset="0"/>
                      </a:endParaRPr>
                    </a:p>
                  </a:txBody>
                  <a:tcPr anchor="ctr"/>
                </a:tc>
                <a:tc>
                  <a:txBody>
                    <a:bodyPr/>
                    <a:lstStyle/>
                    <a:p>
                      <a:pPr algn="ctr"/>
                      <a:r>
                        <a:rPr lang="en-US" altLang="zh-CN" sz="1200" dirty="0">
                          <a:latin typeface="Courier New" panose="02070309020205020404" pitchFamily="49" charset="0"/>
                          <a:cs typeface="Courier New" panose="02070309020205020404" pitchFamily="49" charset="0"/>
                        </a:rPr>
                        <a:t>call</a:t>
                      </a:r>
                      <a:endParaRPr lang="zh-CN" altLang="en-US" sz="1200" dirty="0">
                        <a:latin typeface="Courier New" panose="02070309020205020404" pitchFamily="49" charset="0"/>
                        <a:cs typeface="Courier New" panose="02070309020205020404" pitchFamily="49" charset="0"/>
                      </a:endParaRPr>
                    </a:p>
                  </a:txBody>
                  <a:tcPr anchor="ctr"/>
                </a:tc>
                <a:tc>
                  <a:txBody>
                    <a:bodyPr/>
                    <a:lstStyle/>
                    <a:p>
                      <a:pPr algn="ctr"/>
                      <a:r>
                        <a:rPr lang="en-US" altLang="zh-CN" sz="1200" dirty="0">
                          <a:latin typeface="Courier New" panose="02070309020205020404" pitchFamily="49" charset="0"/>
                          <a:cs typeface="Courier New" panose="02070309020205020404" pitchFamily="49" charset="0"/>
                        </a:rPr>
                        <a:t>ret</a:t>
                      </a:r>
                      <a:endParaRPr lang="zh-CN" altLang="en-US" sz="1200" dirty="0">
                        <a:latin typeface="Courier New" panose="02070309020205020404" pitchFamily="49" charset="0"/>
                        <a:cs typeface="Courier New" panose="02070309020205020404" pitchFamily="49" charset="0"/>
                      </a:endParaRPr>
                    </a:p>
                  </a:txBody>
                  <a:tcPr anchor="ctr"/>
                </a:tc>
                <a:tc>
                  <a:txBody>
                    <a:bodyPr/>
                    <a:lstStyle/>
                    <a:p>
                      <a:pPr algn="ctr"/>
                      <a:r>
                        <a:rPr lang="en-US" altLang="zh-CN" sz="1200" dirty="0" err="1">
                          <a:latin typeface="Courier New" panose="02070309020205020404" pitchFamily="49" charset="0"/>
                          <a:cs typeface="Courier New" panose="02070309020205020404" pitchFamily="49" charset="0"/>
                        </a:rPr>
                        <a:t>pushq</a:t>
                      </a:r>
                      <a:endParaRPr lang="zh-CN" altLang="en-US" sz="1200" dirty="0">
                        <a:latin typeface="Courier New" panose="02070309020205020404" pitchFamily="49" charset="0"/>
                        <a:cs typeface="Courier New" panose="02070309020205020404" pitchFamily="49" charset="0"/>
                      </a:endParaRPr>
                    </a:p>
                  </a:txBody>
                  <a:tcPr anchor="ctr"/>
                </a:tc>
                <a:tc>
                  <a:txBody>
                    <a:bodyPr/>
                    <a:lstStyle/>
                    <a:p>
                      <a:pPr algn="ctr"/>
                      <a:r>
                        <a:rPr lang="en-US" altLang="zh-CN" sz="1200" dirty="0" err="1">
                          <a:latin typeface="Courier New" panose="02070309020205020404" pitchFamily="49" charset="0"/>
                          <a:cs typeface="Courier New" panose="02070309020205020404" pitchFamily="49" charset="0"/>
                        </a:rPr>
                        <a:t>popq</a:t>
                      </a:r>
                      <a:endParaRPr lang="zh-CN" altLang="en-US" sz="120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559216628"/>
                  </a:ext>
                </a:extLst>
              </a:tr>
              <a:tr h="407687">
                <a:tc rowSpan="4">
                  <a:txBody>
                    <a:bodyPr/>
                    <a:lstStyle/>
                    <a:p>
                      <a:pPr algn="ctr"/>
                      <a:r>
                        <a:rPr lang="en-US" altLang="zh-CN" dirty="0"/>
                        <a:t>Fetch</a:t>
                      </a:r>
                      <a:endParaRPr lang="zh-CN" altLang="en-US" dirty="0"/>
                    </a:p>
                  </a:txBody>
                  <a:tcPr anchor="ctr"/>
                </a:tc>
                <a:tc>
                  <a:txBody>
                    <a:bodyPr/>
                    <a:lstStyle/>
                    <a:p>
                      <a:pPr algn="ctr"/>
                      <a:r>
                        <a:rPr lang="en-US" altLang="zh-CN" dirty="0" err="1"/>
                        <a:t>icode:ifun</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3880749182"/>
                  </a:ext>
                </a:extLst>
              </a:tr>
              <a:tr h="407687">
                <a:tc vMerge="1">
                  <a:txBody>
                    <a:bodyPr/>
                    <a:lstStyle/>
                    <a:p>
                      <a:pPr algn="ctr"/>
                      <a:endParaRPr lang="zh-CN" altLang="en-US" dirty="0"/>
                    </a:p>
                  </a:txBody>
                  <a:tcPr anchor="ctr"/>
                </a:tc>
                <a:tc>
                  <a:txBody>
                    <a:bodyPr/>
                    <a:lstStyle/>
                    <a:p>
                      <a:pPr algn="ctr"/>
                      <a:r>
                        <a:rPr lang="en-US" altLang="zh-CN" dirty="0" err="1"/>
                        <a:t>rA:rB</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3621868544"/>
                  </a:ext>
                </a:extLst>
              </a:tr>
              <a:tr h="407687">
                <a:tc vMerge="1">
                  <a:txBody>
                    <a:bodyPr/>
                    <a:lstStyle/>
                    <a:p>
                      <a:pPr algn="ctr"/>
                      <a:endParaRPr lang="zh-CN" altLang="en-US" dirty="0"/>
                    </a:p>
                  </a:txBody>
                  <a:tcPr anchor="ctr"/>
                </a:tc>
                <a:tc>
                  <a:txBody>
                    <a:bodyPr/>
                    <a:lstStyle/>
                    <a:p>
                      <a:pPr algn="ctr"/>
                      <a:r>
                        <a:rPr lang="en-US" altLang="zh-CN" dirty="0" err="1"/>
                        <a:t>valC</a:t>
                      </a:r>
                      <a:endParaRPr lang="zh-CN" altLang="en-US" dirty="0"/>
                    </a:p>
                  </a:txBody>
                  <a:tcPr anchor="ctr"/>
                </a:tc>
                <a:tc>
                  <a:txBody>
                    <a:bodyPr/>
                    <a:lstStyle/>
                    <a:p>
                      <a:pPr algn="ctr"/>
                      <a:endParaRPr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endParaRPr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endParaRPr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endParaRPr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endParaRPr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endParaRPr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endParaRPr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endParaRPr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endParaRPr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endParaRPr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txBody>
                  <a:tcPr anchor="ctr"/>
                </a:tc>
                <a:tc>
                  <a:txBody>
                    <a:bodyPr/>
                    <a:lstStyle/>
                    <a:p>
                      <a:pPr algn="ctr"/>
                      <a:endParaRPr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txBody>
                  <a:tcPr anchor="ctr"/>
                </a:tc>
                <a:extLst>
                  <a:ext uri="{0D108BD9-81ED-4DB2-BD59-A6C34878D82A}">
                    <a16:rowId xmlns:a16="http://schemas.microsoft.com/office/drawing/2014/main" val="367722694"/>
                  </a:ext>
                </a:extLst>
              </a:tr>
              <a:tr h="407687">
                <a:tc vMerge="1">
                  <a:txBody>
                    <a:bodyPr/>
                    <a:lstStyle/>
                    <a:p>
                      <a:pPr algn="ctr"/>
                      <a:endParaRPr lang="zh-CN" altLang="en-US" dirty="0"/>
                    </a:p>
                  </a:txBody>
                  <a:tcPr anchor="ctr"/>
                </a:tc>
                <a:tc>
                  <a:txBody>
                    <a:bodyPr/>
                    <a:lstStyle/>
                    <a:p>
                      <a:pPr algn="ctr"/>
                      <a:r>
                        <a:rPr lang="en-US" altLang="zh-CN" dirty="0" err="1"/>
                        <a:t>valP</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435952941"/>
                  </a:ext>
                </a:extLst>
              </a:tr>
              <a:tr h="407687">
                <a:tc rowSpan="2">
                  <a:txBody>
                    <a:bodyPr/>
                    <a:lstStyle/>
                    <a:p>
                      <a:pPr algn="ctr"/>
                      <a:r>
                        <a:rPr lang="en-US" altLang="zh-CN" dirty="0"/>
                        <a:t>Decode</a:t>
                      </a:r>
                      <a:endParaRPr lang="zh-CN" altLang="en-US" dirty="0"/>
                    </a:p>
                  </a:txBody>
                  <a:tcPr anchor="ctr"/>
                </a:tc>
                <a:tc>
                  <a:txBody>
                    <a:bodyPr/>
                    <a:lstStyle/>
                    <a:p>
                      <a:pPr algn="ctr"/>
                      <a:r>
                        <a:rPr lang="en-US" altLang="zh-CN" dirty="0" err="1"/>
                        <a:t>valA</a:t>
                      </a:r>
                      <a:r>
                        <a:rPr lang="en-US" altLang="zh-CN" dirty="0"/>
                        <a:t>, </a:t>
                      </a:r>
                      <a:r>
                        <a:rPr lang="en-US" altLang="zh-CN" dirty="0" err="1"/>
                        <a:t>srcA</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1617132438"/>
                  </a:ext>
                </a:extLst>
              </a:tr>
              <a:tr h="407687">
                <a:tc vMerge="1">
                  <a:txBody>
                    <a:bodyPr/>
                    <a:lstStyle/>
                    <a:p>
                      <a:pPr algn="ctr"/>
                      <a:endParaRPr lang="zh-CN" altLang="en-US" dirty="0"/>
                    </a:p>
                  </a:txBody>
                  <a:tcPr anchor="ctr"/>
                </a:tc>
                <a:tc>
                  <a:txBody>
                    <a:bodyPr/>
                    <a:lstStyle/>
                    <a:p>
                      <a:pPr algn="ctr"/>
                      <a:r>
                        <a:rPr lang="en-US" altLang="zh-CN" dirty="0" err="1"/>
                        <a:t>valB</a:t>
                      </a:r>
                      <a:r>
                        <a:rPr lang="en-US" altLang="zh-CN" dirty="0"/>
                        <a:t>, </a:t>
                      </a:r>
                      <a:r>
                        <a:rPr lang="en-US" altLang="zh-CN" dirty="0" err="1"/>
                        <a:t>srcB</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2860584190"/>
                  </a:ext>
                </a:extLst>
              </a:tr>
              <a:tr h="407687">
                <a:tc rowSpan="2">
                  <a:txBody>
                    <a:bodyPr/>
                    <a:lstStyle/>
                    <a:p>
                      <a:pPr algn="ctr"/>
                      <a:r>
                        <a:rPr lang="en-US" altLang="zh-CN" dirty="0"/>
                        <a:t>Execute</a:t>
                      </a:r>
                      <a:endParaRPr lang="zh-CN" altLang="en-US" dirty="0"/>
                    </a:p>
                  </a:txBody>
                  <a:tcPr anchor="ctr"/>
                </a:tc>
                <a:tc>
                  <a:txBody>
                    <a:bodyPr/>
                    <a:lstStyle/>
                    <a:p>
                      <a:pPr algn="ctr"/>
                      <a:r>
                        <a:rPr lang="en-US" altLang="zh-CN" dirty="0" err="1"/>
                        <a:t>valE</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dirty="0"/>
                    </a:p>
                  </a:txBody>
                  <a:tcPr anchor="ctr"/>
                </a:tc>
                <a:tc>
                  <a:txBody>
                    <a:bodyPr/>
                    <a:lstStyle/>
                    <a:p>
                      <a:pPr algn="ctr"/>
                      <a:endParaRPr lang="en-US" altLang="zh-CN" dirty="0"/>
                    </a:p>
                  </a:txBody>
                  <a:tcPr anchor="ctr"/>
                </a:tc>
                <a:tc>
                  <a:txBody>
                    <a:bodyPr/>
                    <a:lstStyle/>
                    <a:p>
                      <a:pPr algn="ctr"/>
                      <a:endParaRPr lang="en-US" altLang="zh-CN" dirty="0"/>
                    </a:p>
                  </a:txBody>
                  <a:tcPr anchor="ctr"/>
                </a:tc>
                <a:tc>
                  <a:txBody>
                    <a:bodyPr/>
                    <a:lstStyle/>
                    <a:p>
                      <a:pPr algn="ctr"/>
                      <a:endParaRPr lang="en-US" altLang="zh-CN" dirty="0"/>
                    </a:p>
                  </a:txBody>
                  <a:tcPr anchor="ctr"/>
                </a:tc>
                <a:tc>
                  <a:txBody>
                    <a:bodyPr/>
                    <a:lstStyle/>
                    <a:p>
                      <a:pPr algn="ctr"/>
                      <a:endParaRPr lang="en-US" altLang="zh-CN" dirty="0"/>
                    </a:p>
                  </a:txBody>
                  <a:tcPr anchor="ctr"/>
                </a:tc>
                <a:tc>
                  <a:txBody>
                    <a:bodyPr/>
                    <a:lstStyle/>
                    <a:p>
                      <a:pPr algn="ctr"/>
                      <a:endParaRPr lang="en-US" altLang="zh-CN" dirty="0"/>
                    </a:p>
                  </a:txBody>
                  <a:tcPr anchor="ctr"/>
                </a:tc>
                <a:tc>
                  <a:txBody>
                    <a:bodyPr/>
                    <a:lstStyle/>
                    <a:p>
                      <a:pPr algn="ctr"/>
                      <a:endParaRPr lang="en-US" altLang="zh-CN" dirty="0"/>
                    </a:p>
                  </a:txBody>
                  <a:tcPr anchor="ctr"/>
                </a:tc>
                <a:tc>
                  <a:txBody>
                    <a:bodyPr/>
                    <a:lstStyle/>
                    <a:p>
                      <a:pPr algn="ctr"/>
                      <a:endParaRPr lang="en-US" altLang="zh-CN" dirty="0"/>
                    </a:p>
                  </a:txBody>
                  <a:tcPr anchor="ctr"/>
                </a:tc>
                <a:tc>
                  <a:txBody>
                    <a:bodyPr/>
                    <a:lstStyle/>
                    <a:p>
                      <a:pPr algn="ctr"/>
                      <a:endParaRPr lang="en-US" altLang="zh-CN" dirty="0"/>
                    </a:p>
                  </a:txBody>
                  <a:tcPr anchor="ctr"/>
                </a:tc>
                <a:tc>
                  <a:txBody>
                    <a:bodyPr/>
                    <a:lstStyle/>
                    <a:p>
                      <a:pPr algn="ctr"/>
                      <a:endParaRPr lang="en-US" altLang="zh-CN" dirty="0"/>
                    </a:p>
                  </a:txBody>
                  <a:tcPr anchor="ctr"/>
                </a:tc>
                <a:tc>
                  <a:txBody>
                    <a:bodyPr/>
                    <a:lstStyle/>
                    <a:p>
                      <a:pPr algn="ctr"/>
                      <a:endParaRPr lang="en-US" altLang="zh-CN" dirty="0"/>
                    </a:p>
                  </a:txBody>
                  <a:tcPr anchor="ctr"/>
                </a:tc>
                <a:extLst>
                  <a:ext uri="{0D108BD9-81ED-4DB2-BD59-A6C34878D82A}">
                    <a16:rowId xmlns:a16="http://schemas.microsoft.com/office/drawing/2014/main" val="2750363286"/>
                  </a:ext>
                </a:extLst>
              </a:tr>
              <a:tr h="407687">
                <a:tc vMerge="1">
                  <a:txBody>
                    <a:bodyPr/>
                    <a:lstStyle/>
                    <a:p>
                      <a:pPr algn="ctr"/>
                      <a:endParaRPr lang="zh-CN" altLang="en-US" dirty="0"/>
                    </a:p>
                  </a:txBody>
                  <a:tcPr anchor="ctr"/>
                </a:tc>
                <a:tc>
                  <a:txBody>
                    <a:bodyPr/>
                    <a:lstStyle/>
                    <a:p>
                      <a:pPr algn="ctr"/>
                      <a:r>
                        <a:rPr lang="en-US" altLang="zh-CN" dirty="0" err="1"/>
                        <a:t>Cond.codes</a:t>
                      </a:r>
                      <a:endParaRPr lang="zh-CN" altLang="en-US" dirty="0"/>
                    </a:p>
                  </a:txBody>
                  <a:tcPr anchor="ctr"/>
                </a:tc>
                <a:tc>
                  <a:txBody>
                    <a:bodyPr/>
                    <a:lstStyle/>
                    <a:p>
                      <a:pPr algn="ctr"/>
                      <a:endParaRPr lang="zh-CN" altLang="en-US"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rgbClr val="FF0000"/>
                        </a:solidFill>
                      </a:endParaRPr>
                    </a:p>
                  </a:txBody>
                  <a:tcPr anchor="ctr"/>
                </a:tc>
                <a:extLst>
                  <a:ext uri="{0D108BD9-81ED-4DB2-BD59-A6C34878D82A}">
                    <a16:rowId xmlns:a16="http://schemas.microsoft.com/office/drawing/2014/main" val="605650013"/>
                  </a:ext>
                </a:extLst>
              </a:tr>
              <a:tr h="407687">
                <a:tc>
                  <a:txBody>
                    <a:bodyPr/>
                    <a:lstStyle/>
                    <a:p>
                      <a:pPr algn="ctr"/>
                      <a:r>
                        <a:rPr lang="en-US" altLang="zh-CN" dirty="0"/>
                        <a:t>Memory</a:t>
                      </a:r>
                      <a:endParaRPr lang="zh-CN" altLang="en-US" dirty="0"/>
                    </a:p>
                  </a:txBody>
                  <a:tcPr anchor="ctr"/>
                </a:tc>
                <a:tc>
                  <a:txBody>
                    <a:bodyPr/>
                    <a:lstStyle/>
                    <a:p>
                      <a:pPr algn="ctr"/>
                      <a:r>
                        <a:rPr lang="en-US" altLang="zh-CN" dirty="0"/>
                        <a:t>Read/Write</a:t>
                      </a:r>
                      <a:endParaRPr lang="zh-CN" altLang="en-US" dirty="0"/>
                    </a:p>
                  </a:txBody>
                  <a:tcPr anchor="ctr"/>
                </a:tc>
                <a:tc>
                  <a:txBody>
                    <a:bodyPr/>
                    <a:lstStyle/>
                    <a:p>
                      <a:pPr algn="ctr"/>
                      <a:endParaRPr lang="zh-CN" altLang="en-US" dirty="0">
                        <a:solidFill>
                          <a:srgbClr val="FF0000"/>
                        </a:solidFill>
                      </a:endParaRPr>
                    </a:p>
                  </a:txBody>
                  <a:tcPr anchor="ctr"/>
                </a:tc>
                <a:tc>
                  <a:txBody>
                    <a:bodyPr/>
                    <a:lstStyle/>
                    <a:p>
                      <a:pPr algn="ctr"/>
                      <a:endParaRPr lang="zh-CN" altLang="en-US" dirty="0">
                        <a:solidFill>
                          <a:srgbClr val="FF0000"/>
                        </a:solidFill>
                      </a:endParaRPr>
                    </a:p>
                  </a:txBody>
                  <a:tcPr anchor="ctr"/>
                </a:tc>
                <a:tc>
                  <a:txBody>
                    <a:bodyPr/>
                    <a:lstStyle/>
                    <a:p>
                      <a:pPr algn="ctr"/>
                      <a:endParaRPr lang="zh-CN" altLang="en-US" dirty="0">
                        <a:solidFill>
                          <a:srgbClr val="FF0000"/>
                        </a:solidFill>
                      </a:endParaRPr>
                    </a:p>
                  </a:txBody>
                  <a:tcPr anchor="ctr"/>
                </a:tc>
                <a:tc>
                  <a:txBody>
                    <a:bodyPr/>
                    <a:lstStyle/>
                    <a:p>
                      <a:pPr algn="ctr"/>
                      <a:endParaRPr lang="zh-CN" altLang="en-US" dirty="0">
                        <a:solidFill>
                          <a:srgbClr val="FF0000"/>
                        </a:solidFill>
                      </a:endParaRPr>
                    </a:p>
                  </a:txBody>
                  <a:tcPr anchor="ctr"/>
                </a:tc>
                <a:tc>
                  <a:txBody>
                    <a:bodyPr/>
                    <a:lstStyle/>
                    <a:p>
                      <a:pPr algn="ctr"/>
                      <a:endParaRPr lang="zh-CN" altLang="en-US" dirty="0">
                        <a:solidFill>
                          <a:srgbClr val="FF0000"/>
                        </a:solidFill>
                      </a:endParaRPr>
                    </a:p>
                  </a:txBody>
                  <a:tcPr anchor="ctr"/>
                </a:tc>
                <a:tc>
                  <a:txBody>
                    <a:bodyPr/>
                    <a:lstStyle/>
                    <a:p>
                      <a:pPr algn="ctr"/>
                      <a:endParaRPr lang="zh-CN" altLang="en-US" dirty="0">
                        <a:solidFill>
                          <a:srgbClr val="FF0000"/>
                        </a:solidFill>
                      </a:endParaRPr>
                    </a:p>
                  </a:txBody>
                  <a:tcPr anchor="ctr"/>
                </a:tc>
                <a:tc>
                  <a:txBody>
                    <a:bodyPr/>
                    <a:lstStyle/>
                    <a:p>
                      <a:pPr algn="ctr"/>
                      <a:endParaRPr lang="zh-CN" altLang="en-US" dirty="0">
                        <a:solidFill>
                          <a:srgbClr val="FF0000"/>
                        </a:solidFill>
                      </a:endParaRPr>
                    </a:p>
                  </a:txBody>
                  <a:tcPr anchor="ctr"/>
                </a:tc>
                <a:tc>
                  <a:txBody>
                    <a:bodyPr/>
                    <a:lstStyle/>
                    <a:p>
                      <a:pPr algn="ctr"/>
                      <a:endParaRPr lang="zh-CN" altLang="en-US" dirty="0">
                        <a:solidFill>
                          <a:srgbClr val="FF0000"/>
                        </a:solidFill>
                      </a:endParaRPr>
                    </a:p>
                  </a:txBody>
                  <a:tcPr anchor="ctr"/>
                </a:tc>
                <a:tc>
                  <a:txBody>
                    <a:bodyPr/>
                    <a:lstStyle/>
                    <a:p>
                      <a:pPr algn="ctr"/>
                      <a:endParaRPr lang="zh-CN" altLang="en-US" dirty="0">
                        <a:solidFill>
                          <a:srgbClr val="FF0000"/>
                        </a:solidFill>
                      </a:endParaRPr>
                    </a:p>
                  </a:txBody>
                  <a:tcPr anchor="ctr"/>
                </a:tc>
                <a:tc>
                  <a:txBody>
                    <a:bodyPr/>
                    <a:lstStyle/>
                    <a:p>
                      <a:pPr algn="ctr"/>
                      <a:endParaRPr lang="zh-CN" altLang="en-US" dirty="0">
                        <a:solidFill>
                          <a:srgbClr val="FF0000"/>
                        </a:solidFill>
                      </a:endParaRPr>
                    </a:p>
                  </a:txBody>
                  <a:tcPr anchor="ctr"/>
                </a:tc>
                <a:tc>
                  <a:txBody>
                    <a:bodyPr/>
                    <a:lstStyle/>
                    <a:p>
                      <a:pPr algn="ctr"/>
                      <a:endParaRPr lang="zh-CN" altLang="en-US" dirty="0">
                        <a:solidFill>
                          <a:srgbClr val="FF0000"/>
                        </a:solidFill>
                      </a:endParaRPr>
                    </a:p>
                  </a:txBody>
                  <a:tcPr anchor="ctr"/>
                </a:tc>
                <a:extLst>
                  <a:ext uri="{0D108BD9-81ED-4DB2-BD59-A6C34878D82A}">
                    <a16:rowId xmlns:a16="http://schemas.microsoft.com/office/drawing/2014/main" val="2813333632"/>
                  </a:ext>
                </a:extLst>
              </a:tr>
              <a:tr h="407687">
                <a:tc rowSpan="2">
                  <a:txBody>
                    <a:bodyPr/>
                    <a:lstStyle/>
                    <a:p>
                      <a:pPr algn="ctr"/>
                      <a:r>
                        <a:rPr lang="en-US" altLang="zh-CN" dirty="0"/>
                        <a:t>Write</a:t>
                      </a:r>
                      <a:r>
                        <a:rPr lang="zh-CN" altLang="en-US" dirty="0"/>
                        <a:t> </a:t>
                      </a:r>
                      <a:r>
                        <a:rPr lang="en-US" altLang="zh-CN" dirty="0"/>
                        <a:t>back</a:t>
                      </a:r>
                      <a:endParaRPr lang="zh-CN" altLang="en-US" dirty="0"/>
                    </a:p>
                  </a:txBody>
                  <a:tcPr anchor="ctr"/>
                </a:tc>
                <a:tc>
                  <a:txBody>
                    <a:bodyPr/>
                    <a:lstStyle/>
                    <a:p>
                      <a:pPr algn="ctr"/>
                      <a:r>
                        <a:rPr lang="en-US" altLang="zh-CN" dirty="0"/>
                        <a:t>E port, </a:t>
                      </a:r>
                      <a:r>
                        <a:rPr lang="en-US" altLang="zh-CN" dirty="0" err="1"/>
                        <a:t>dstE</a:t>
                      </a:r>
                      <a:endParaRPr lang="zh-CN" altLang="en-US" dirty="0"/>
                    </a:p>
                  </a:txBody>
                  <a:tcPr anchor="ctr"/>
                </a:tc>
                <a:tc>
                  <a:txBody>
                    <a:bodyPr/>
                    <a:lstStyle/>
                    <a:p>
                      <a:pPr algn="ctr"/>
                      <a:endParaRPr lang="zh-CN" altLang="en-US" dirty="0">
                        <a:solidFill>
                          <a:srgbClr val="FF0000"/>
                        </a:solidFill>
                      </a:endParaRPr>
                    </a:p>
                  </a:txBody>
                  <a:tcPr anchor="ctr"/>
                </a:tc>
                <a:tc>
                  <a:txBody>
                    <a:bodyPr/>
                    <a:lstStyle/>
                    <a:p>
                      <a:pPr algn="ctr"/>
                      <a:endParaRPr lang="zh-CN" altLang="en-US" dirty="0">
                        <a:solidFill>
                          <a:srgbClr val="FF0000"/>
                        </a:solidFill>
                      </a:endParaRPr>
                    </a:p>
                  </a:txBody>
                  <a:tcPr anchor="ctr"/>
                </a:tc>
                <a:tc>
                  <a:txBody>
                    <a:bodyPr/>
                    <a:lstStyle/>
                    <a:p>
                      <a:pPr algn="ctr"/>
                      <a:endParaRPr lang="zh-CN" altLang="en-US" dirty="0">
                        <a:solidFill>
                          <a:srgbClr val="FF0000"/>
                        </a:solidFill>
                      </a:endParaRPr>
                    </a:p>
                  </a:txBody>
                  <a:tcPr anchor="ctr"/>
                </a:tc>
                <a:tc>
                  <a:txBody>
                    <a:bodyPr/>
                    <a:lstStyle/>
                    <a:p>
                      <a:pPr algn="ctr"/>
                      <a:endParaRPr lang="zh-CN" altLang="en-US" dirty="0">
                        <a:solidFill>
                          <a:srgbClr val="FF0000"/>
                        </a:solidFill>
                      </a:endParaRPr>
                    </a:p>
                  </a:txBody>
                  <a:tcPr anchor="ctr"/>
                </a:tc>
                <a:tc>
                  <a:txBody>
                    <a:bodyPr/>
                    <a:lstStyle/>
                    <a:p>
                      <a:pPr algn="ctr"/>
                      <a:endParaRPr lang="zh-CN" altLang="en-US" dirty="0">
                        <a:solidFill>
                          <a:srgbClr val="FF0000"/>
                        </a:solidFill>
                      </a:endParaRPr>
                    </a:p>
                  </a:txBody>
                  <a:tcPr anchor="ctr"/>
                </a:tc>
                <a:tc>
                  <a:txBody>
                    <a:bodyPr/>
                    <a:lstStyle/>
                    <a:p>
                      <a:pPr algn="ctr"/>
                      <a:endParaRPr lang="zh-CN" altLang="en-US" dirty="0">
                        <a:solidFill>
                          <a:srgbClr val="FF0000"/>
                        </a:solidFill>
                      </a:endParaRPr>
                    </a:p>
                  </a:txBody>
                  <a:tcPr anchor="ctr"/>
                </a:tc>
                <a:tc>
                  <a:txBody>
                    <a:bodyPr/>
                    <a:lstStyle/>
                    <a:p>
                      <a:pPr algn="ctr"/>
                      <a:endParaRPr lang="zh-CN" altLang="en-US" dirty="0">
                        <a:solidFill>
                          <a:srgbClr val="FF0000"/>
                        </a:solidFill>
                      </a:endParaRPr>
                    </a:p>
                  </a:txBody>
                  <a:tcPr anchor="ctr"/>
                </a:tc>
                <a:tc>
                  <a:txBody>
                    <a:bodyPr/>
                    <a:lstStyle/>
                    <a:p>
                      <a:pPr algn="ctr"/>
                      <a:endParaRPr lang="zh-CN" altLang="en-US" dirty="0">
                        <a:solidFill>
                          <a:srgbClr val="FF0000"/>
                        </a:solidFill>
                      </a:endParaRPr>
                    </a:p>
                  </a:txBody>
                  <a:tcPr anchor="ctr"/>
                </a:tc>
                <a:tc>
                  <a:txBody>
                    <a:bodyPr/>
                    <a:lstStyle/>
                    <a:p>
                      <a:pPr algn="ctr"/>
                      <a:endParaRPr lang="zh-CN" altLang="en-US" dirty="0">
                        <a:solidFill>
                          <a:srgbClr val="FF0000"/>
                        </a:solidFill>
                      </a:endParaRPr>
                    </a:p>
                  </a:txBody>
                  <a:tcPr anchor="ctr"/>
                </a:tc>
                <a:tc>
                  <a:txBody>
                    <a:bodyPr/>
                    <a:lstStyle/>
                    <a:p>
                      <a:pPr algn="ctr"/>
                      <a:endParaRPr lang="zh-CN" altLang="en-US" dirty="0">
                        <a:solidFill>
                          <a:srgbClr val="FF0000"/>
                        </a:solidFill>
                      </a:endParaRPr>
                    </a:p>
                  </a:txBody>
                  <a:tcPr anchor="ctr"/>
                </a:tc>
                <a:tc>
                  <a:txBody>
                    <a:bodyPr/>
                    <a:lstStyle/>
                    <a:p>
                      <a:pPr algn="ctr"/>
                      <a:endParaRPr lang="zh-CN" altLang="en-US" dirty="0">
                        <a:solidFill>
                          <a:srgbClr val="FF0000"/>
                        </a:solidFill>
                      </a:endParaRPr>
                    </a:p>
                  </a:txBody>
                  <a:tcPr anchor="ctr"/>
                </a:tc>
                <a:extLst>
                  <a:ext uri="{0D108BD9-81ED-4DB2-BD59-A6C34878D82A}">
                    <a16:rowId xmlns:a16="http://schemas.microsoft.com/office/drawing/2014/main" val="353697391"/>
                  </a:ext>
                </a:extLst>
              </a:tr>
              <a:tr h="407687">
                <a:tc vMerge="1">
                  <a:txBody>
                    <a:bodyPr/>
                    <a:lstStyle/>
                    <a:p>
                      <a:pPr algn="ctr"/>
                      <a:endParaRPr lang="zh-CN" altLang="en-US" dirty="0"/>
                    </a:p>
                  </a:txBody>
                  <a:tcPr anchor="ctr"/>
                </a:tc>
                <a:tc>
                  <a:txBody>
                    <a:bodyPr/>
                    <a:lstStyle/>
                    <a:p>
                      <a:pPr algn="ctr"/>
                      <a:r>
                        <a:rPr lang="en-US" altLang="zh-CN" dirty="0"/>
                        <a:t>M</a:t>
                      </a:r>
                      <a:r>
                        <a:rPr lang="zh-CN" altLang="en-US" dirty="0"/>
                        <a:t> </a:t>
                      </a:r>
                      <a:r>
                        <a:rPr lang="en-US" altLang="zh-CN" dirty="0"/>
                        <a:t>port,</a:t>
                      </a:r>
                      <a:r>
                        <a:rPr lang="zh-CN" altLang="en-US" dirty="0"/>
                        <a:t> </a:t>
                      </a:r>
                      <a:r>
                        <a:rPr lang="en-US" altLang="zh-CN" dirty="0" err="1"/>
                        <a:t>dstM</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3354114527"/>
                  </a:ext>
                </a:extLst>
              </a:tr>
              <a:tr h="407687">
                <a:tc>
                  <a:txBody>
                    <a:bodyPr/>
                    <a:lstStyle/>
                    <a:p>
                      <a:pPr algn="ctr"/>
                      <a:r>
                        <a:rPr lang="en-US" altLang="zh-CN" dirty="0"/>
                        <a:t>Update</a:t>
                      </a:r>
                      <a:r>
                        <a:rPr lang="zh-CN" altLang="en-US" dirty="0"/>
                        <a:t> </a:t>
                      </a:r>
                      <a:r>
                        <a:rPr lang="en-US" altLang="zh-CN" dirty="0"/>
                        <a:t>PC</a:t>
                      </a:r>
                      <a:endParaRPr lang="zh-CN" altLang="en-US" dirty="0"/>
                    </a:p>
                  </a:txBody>
                  <a:tcPr anchor="ctr"/>
                </a:tc>
                <a:tc>
                  <a:txBody>
                    <a:bodyPr/>
                    <a:lstStyle/>
                    <a:p>
                      <a:pPr algn="ctr"/>
                      <a:r>
                        <a:rPr lang="en-US" altLang="zh-CN" dirty="0"/>
                        <a:t>PC</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611140348"/>
                  </a:ext>
                </a:extLst>
              </a:tr>
            </a:tbl>
          </a:graphicData>
        </a:graphic>
      </p:graphicFrame>
      <p:sp>
        <p:nvSpPr>
          <p:cNvPr id="10" name="TextBox 9">
            <a:extLst>
              <a:ext uri="{FF2B5EF4-FFF2-40B4-BE49-F238E27FC236}">
                <a16:creationId xmlns:a16="http://schemas.microsoft.com/office/drawing/2014/main" id="{E697A963-D60D-CC48-A20A-C8F1874514D3}"/>
              </a:ext>
            </a:extLst>
          </p:cNvPr>
          <p:cNvSpPr txBox="1"/>
          <p:nvPr/>
        </p:nvSpPr>
        <p:spPr>
          <a:xfrm>
            <a:off x="268437" y="648101"/>
            <a:ext cx="7630949"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Recap. Y86-64</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指令的执行框架</a:t>
            </a:r>
          </a:p>
        </p:txBody>
      </p:sp>
      <p:sp>
        <p:nvSpPr>
          <p:cNvPr id="6" name="TextBox 5">
            <a:extLst>
              <a:ext uri="{FF2B5EF4-FFF2-40B4-BE49-F238E27FC236}">
                <a16:creationId xmlns:a16="http://schemas.microsoft.com/office/drawing/2014/main" id="{968E892D-8025-6E45-85E9-43ECE44649B4}"/>
              </a:ext>
            </a:extLst>
          </p:cNvPr>
          <p:cNvSpPr txBox="1"/>
          <p:nvPr/>
        </p:nvSpPr>
        <p:spPr>
          <a:xfrm>
            <a:off x="8026400" y="755823"/>
            <a:ext cx="4003019" cy="369332"/>
          </a:xfrm>
          <a:prstGeom prst="rect">
            <a:avLst/>
          </a:prstGeom>
          <a:noFill/>
        </p:spPr>
        <p:txBody>
          <a:bodyPr wrap="none" rtlCol="0">
            <a:spAutoFit/>
          </a:bodyPr>
          <a:lstStyle/>
          <a:p>
            <a:r>
              <a:rPr kumimoji="1" lang="en-US" altLang="zh-CN" dirty="0" err="1">
                <a:solidFill>
                  <a:schemeClr val="accent1"/>
                </a:solidFill>
                <a:latin typeface="Courier New" panose="02070309020205020404" pitchFamily="49" charset="0"/>
                <a:ea typeface="SimHei" panose="02010609060101010101" pitchFamily="49" charset="-122"/>
                <a:cs typeface="Courier New" panose="02070309020205020404" pitchFamily="49" charset="0"/>
              </a:rPr>
              <a:t>pushq</a:t>
            </a:r>
            <a:r>
              <a:rPr kumimoji="1" lang="en-US" altLang="zh-CN" dirty="0">
                <a:solidFill>
                  <a:schemeClr val="accent1"/>
                </a:solidFill>
                <a:latin typeface="Courier New" panose="02070309020205020404" pitchFamily="49" charset="0"/>
                <a:ea typeface="SimHei" panose="02010609060101010101" pitchFamily="49" charset="-122"/>
                <a:cs typeface="Courier New" panose="02070309020205020404" pitchFamily="49" charset="0"/>
              </a:rPr>
              <a:t> %</a:t>
            </a:r>
            <a:r>
              <a:rPr kumimoji="1" lang="en-US" altLang="zh-CN" dirty="0" err="1">
                <a:solidFill>
                  <a:schemeClr val="accent1"/>
                </a:solidFill>
                <a:latin typeface="Courier New" panose="02070309020205020404" pitchFamily="49" charset="0"/>
                <a:ea typeface="SimHei" panose="02010609060101010101" pitchFamily="49" charset="-122"/>
                <a:cs typeface="Courier New" panose="02070309020205020404" pitchFamily="49" charset="0"/>
              </a:rPr>
              <a:t>rsp</a:t>
            </a:r>
            <a:r>
              <a:rPr kumimoji="1" lang="zh-CN" altLang="en-US" dirty="0">
                <a:solidFill>
                  <a:schemeClr val="accent1"/>
                </a:solidFill>
                <a:latin typeface="Courier New" panose="02070309020205020404" pitchFamily="49" charset="0"/>
                <a:ea typeface="SimHei" panose="02010609060101010101" pitchFamily="49" charset="-122"/>
                <a:cs typeface="Courier New" panose="02070309020205020404" pitchFamily="49" charset="0"/>
              </a:rPr>
              <a:t>和</a:t>
            </a:r>
            <a:r>
              <a:rPr kumimoji="1" lang="en-US" altLang="zh-CN" dirty="0" err="1">
                <a:solidFill>
                  <a:schemeClr val="accent1"/>
                </a:solidFill>
                <a:latin typeface="Courier New" panose="02070309020205020404" pitchFamily="49" charset="0"/>
                <a:ea typeface="SimHei" panose="02010609060101010101" pitchFamily="49" charset="-122"/>
                <a:cs typeface="Courier New" panose="02070309020205020404" pitchFamily="49" charset="0"/>
              </a:rPr>
              <a:t>popq</a:t>
            </a:r>
            <a:r>
              <a:rPr kumimoji="1" lang="en-US" altLang="zh-CN" dirty="0">
                <a:solidFill>
                  <a:schemeClr val="accent1"/>
                </a:solidFill>
                <a:latin typeface="Courier New" panose="02070309020205020404" pitchFamily="49" charset="0"/>
                <a:ea typeface="SimHei" panose="02010609060101010101" pitchFamily="49" charset="-122"/>
                <a:cs typeface="Courier New" panose="02070309020205020404" pitchFamily="49" charset="0"/>
              </a:rPr>
              <a:t> %</a:t>
            </a:r>
            <a:r>
              <a:rPr kumimoji="1" lang="en-US" altLang="zh-CN" dirty="0" err="1">
                <a:solidFill>
                  <a:schemeClr val="accent1"/>
                </a:solidFill>
                <a:latin typeface="Courier New" panose="02070309020205020404" pitchFamily="49" charset="0"/>
                <a:ea typeface="SimHei" panose="02010609060101010101" pitchFamily="49" charset="-122"/>
                <a:cs typeface="Courier New" panose="02070309020205020404" pitchFamily="49" charset="0"/>
              </a:rPr>
              <a:t>rsp</a:t>
            </a:r>
            <a:r>
              <a:rPr kumimoji="1" lang="zh-CN" altLang="en-US" dirty="0">
                <a:solidFill>
                  <a:schemeClr val="accent1"/>
                </a:solidFill>
                <a:latin typeface="Courier New" panose="02070309020205020404" pitchFamily="49" charset="0"/>
                <a:ea typeface="SimHei" panose="02010609060101010101" pitchFamily="49" charset="-122"/>
                <a:cs typeface="Courier New" panose="02070309020205020404" pitchFamily="49" charset="0"/>
              </a:rPr>
              <a:t>的行为？</a:t>
            </a:r>
          </a:p>
        </p:txBody>
      </p:sp>
    </p:spTree>
    <p:extLst>
      <p:ext uri="{BB962C8B-B14F-4D97-AF65-F5344CB8AC3E}">
        <p14:creationId xmlns:p14="http://schemas.microsoft.com/office/powerpoint/2010/main" val="76636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7</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将基本框架映射到硬件上</a:t>
            </a:r>
          </a:p>
        </p:txBody>
      </p:sp>
      <p:sp>
        <p:nvSpPr>
          <p:cNvPr id="5" name="TextBox 4">
            <a:extLst>
              <a:ext uri="{FF2B5EF4-FFF2-40B4-BE49-F238E27FC236}">
                <a16:creationId xmlns:a16="http://schemas.microsoft.com/office/drawing/2014/main" id="{32C319D5-7C60-0946-BC3E-B77B213EF022}"/>
              </a:ext>
            </a:extLst>
          </p:cNvPr>
          <p:cNvSpPr txBox="1"/>
          <p:nvPr/>
        </p:nvSpPr>
        <p:spPr>
          <a:xfrm>
            <a:off x="268437" y="1232876"/>
            <a:ext cx="6103533" cy="2126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在这套框架下很多指令的执行都有相似之处</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这使得用少量硬件执行各种指令成为可能</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但是不同指令的执行在细节上还有所不同</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比如</a:t>
            </a: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valP</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可以是</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PC + 1/2/9/10</a:t>
            </a:r>
          </a:p>
          <a:p>
            <a:pPr marL="742950" lvl="1" indent="-285750">
              <a:lnSpc>
                <a:spcPct val="150000"/>
              </a:lnSpc>
              <a:buFont typeface="Wingdings" pitchFamily="2" charset="2"/>
              <a:buChar char="ü"/>
              <a:defRPr/>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需要用尽可能少的硬件支持所有可能的情况</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804789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AE68B-B92D-F742-8B76-6926552C64DC}"/>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8</a:t>
            </a:fld>
            <a:endParaRPr lang="en-US"/>
          </a:p>
        </p:txBody>
      </p:sp>
      <p:sp>
        <p:nvSpPr>
          <p:cNvPr id="4" name="TextBox 3">
            <a:extLst>
              <a:ext uri="{FF2B5EF4-FFF2-40B4-BE49-F238E27FC236}">
                <a16:creationId xmlns:a16="http://schemas.microsoft.com/office/drawing/2014/main" id="{DA582BCF-3E77-5541-9577-C3A9261334C6}"/>
              </a:ext>
            </a:extLst>
          </p:cNvPr>
          <p:cNvSpPr txBox="1"/>
          <p:nvPr/>
        </p:nvSpPr>
        <p:spPr>
          <a:xfrm>
            <a:off x="268438" y="648101"/>
            <a:ext cx="5551594"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图例</a:t>
            </a:r>
          </a:p>
        </p:txBody>
      </p:sp>
      <p:sp>
        <p:nvSpPr>
          <p:cNvPr id="6" name="Rectangle 5">
            <a:extLst>
              <a:ext uri="{FF2B5EF4-FFF2-40B4-BE49-F238E27FC236}">
                <a16:creationId xmlns:a16="http://schemas.microsoft.com/office/drawing/2014/main" id="{73D39E18-3B5D-7B46-AB27-8B271DBDAB11}"/>
              </a:ext>
            </a:extLst>
          </p:cNvPr>
          <p:cNvSpPr/>
          <p:nvPr/>
        </p:nvSpPr>
        <p:spPr>
          <a:xfrm>
            <a:off x="439506" y="1538279"/>
            <a:ext cx="369963" cy="36933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7" name="Rectangle 6">
            <a:extLst>
              <a:ext uri="{FF2B5EF4-FFF2-40B4-BE49-F238E27FC236}">
                <a16:creationId xmlns:a16="http://schemas.microsoft.com/office/drawing/2014/main" id="{00A3FFC8-9C57-F742-AA1C-B4AF902C598A}"/>
              </a:ext>
            </a:extLst>
          </p:cNvPr>
          <p:cNvSpPr/>
          <p:nvPr/>
        </p:nvSpPr>
        <p:spPr>
          <a:xfrm>
            <a:off x="439506" y="2168044"/>
            <a:ext cx="369963" cy="36933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accent5"/>
              </a:solidFill>
            </a:endParaRPr>
          </a:p>
        </p:txBody>
      </p:sp>
      <p:sp>
        <p:nvSpPr>
          <p:cNvPr id="8" name="TextBox 7">
            <a:extLst>
              <a:ext uri="{FF2B5EF4-FFF2-40B4-BE49-F238E27FC236}">
                <a16:creationId xmlns:a16="http://schemas.microsoft.com/office/drawing/2014/main" id="{24844F23-6AD6-584C-A64F-8ADA0B87A734}"/>
              </a:ext>
            </a:extLst>
          </p:cNvPr>
          <p:cNvSpPr txBox="1"/>
          <p:nvPr/>
        </p:nvSpPr>
        <p:spPr>
          <a:xfrm>
            <a:off x="887589" y="1538279"/>
            <a:ext cx="3185487" cy="369332"/>
          </a:xfrm>
          <a:prstGeom prst="rect">
            <a:avLst/>
          </a:prstGeom>
          <a:noFill/>
        </p:spPr>
        <p:txBody>
          <a:bodyPr wrap="none" rtlCol="0">
            <a:spAutoFit/>
          </a:bodyPr>
          <a:lstStyle/>
          <a:p>
            <a:r>
              <a:rPr kumimoji="1" lang="zh-CN" altLang="en-US" dirty="0">
                <a:latin typeface="SimHei" panose="02010609060101010101" pitchFamily="49" charset="-122"/>
                <a:ea typeface="SimHei" panose="02010609060101010101" pitchFamily="49" charset="-122"/>
              </a:rPr>
              <a:t>时钟寄存器：</a:t>
            </a:r>
            <a:r>
              <a:rPr kumimoji="1" lang="zh-CN" altLang="en-CN" dirty="0">
                <a:latin typeface="SimHei" panose="02010609060101010101" pitchFamily="49" charset="-122"/>
                <a:ea typeface="SimHei" panose="02010609060101010101" pitchFamily="49" charset="-122"/>
              </a:rPr>
              <a:t>严格受</a:t>
            </a:r>
            <a:r>
              <a:rPr kumimoji="1" lang="zh-CN" altLang="en-US" dirty="0">
                <a:latin typeface="SimHei" panose="02010609060101010101" pitchFamily="49" charset="-122"/>
                <a:ea typeface="SimHei" panose="02010609060101010101" pitchFamily="49" charset="-122"/>
              </a:rPr>
              <a:t>时钟控制</a:t>
            </a:r>
          </a:p>
        </p:txBody>
      </p:sp>
      <p:sp>
        <p:nvSpPr>
          <p:cNvPr id="9" name="TextBox 8">
            <a:extLst>
              <a:ext uri="{FF2B5EF4-FFF2-40B4-BE49-F238E27FC236}">
                <a16:creationId xmlns:a16="http://schemas.microsoft.com/office/drawing/2014/main" id="{A05EB59A-F02E-CF44-9BAD-347A8E3B81D2}"/>
              </a:ext>
            </a:extLst>
          </p:cNvPr>
          <p:cNvSpPr txBox="1"/>
          <p:nvPr/>
        </p:nvSpPr>
        <p:spPr>
          <a:xfrm>
            <a:off x="887589" y="2168044"/>
            <a:ext cx="8956298" cy="369332"/>
          </a:xfrm>
          <a:prstGeom prst="rect">
            <a:avLst/>
          </a:prstGeom>
          <a:noFill/>
        </p:spPr>
        <p:txBody>
          <a:bodyPr wrap="none" rtlCol="0">
            <a:spAutoFit/>
          </a:bodyPr>
          <a:lstStyle/>
          <a:p>
            <a:r>
              <a:rPr kumimoji="1" lang="zh-CN" altLang="en-US" dirty="0">
                <a:latin typeface="SimHei" panose="02010609060101010101" pitchFamily="49" charset="-122"/>
                <a:ea typeface="SimHei" panose="02010609060101010101" pitchFamily="49" charset="-122"/>
              </a:rPr>
              <a:t>硬件单元：一些我们不关注内部实现的黑箱，既有组合逻辑也有存储器</a:t>
            </a:r>
            <a:r>
              <a:rPr kumimoji="1" lang="en-US" altLang="zh-CN" dirty="0">
                <a:latin typeface="SimHei" panose="02010609060101010101" pitchFamily="49" charset="-122"/>
                <a:ea typeface="SimHei" panose="02010609060101010101" pitchFamily="49" charset="-122"/>
              </a:rPr>
              <a:t>(</a:t>
            </a:r>
            <a:r>
              <a:rPr kumimoji="1" lang="zh-CN" altLang="en-US" dirty="0">
                <a:latin typeface="SimHei" panose="02010609060101010101" pitchFamily="49" charset="-122"/>
                <a:ea typeface="SimHei" panose="02010609060101010101" pitchFamily="49" charset="-122"/>
              </a:rPr>
              <a:t>写受时钟控制</a:t>
            </a:r>
            <a:r>
              <a:rPr kumimoji="1" lang="en-US" altLang="zh-CN" dirty="0">
                <a:latin typeface="SimHei" panose="02010609060101010101" pitchFamily="49" charset="-122"/>
                <a:ea typeface="SimHei" panose="02010609060101010101" pitchFamily="49" charset="-122"/>
              </a:rPr>
              <a:t>)</a:t>
            </a:r>
            <a:endParaRPr kumimoji="1" lang="zh-CN" altLang="en-US" dirty="0">
              <a:latin typeface="SimHei" panose="02010609060101010101" pitchFamily="49" charset="-122"/>
              <a:ea typeface="SimHei" panose="02010609060101010101" pitchFamily="49" charset="-122"/>
            </a:endParaRPr>
          </a:p>
        </p:txBody>
      </p:sp>
      <p:cxnSp>
        <p:nvCxnSpPr>
          <p:cNvPr id="10" name="Straight Arrow Connector 9">
            <a:extLst>
              <a:ext uri="{FF2B5EF4-FFF2-40B4-BE49-F238E27FC236}">
                <a16:creationId xmlns:a16="http://schemas.microsoft.com/office/drawing/2014/main" id="{70C9933B-1142-0742-859E-79BB79C8548B}"/>
              </a:ext>
            </a:extLst>
          </p:cNvPr>
          <p:cNvCxnSpPr>
            <a:cxnSpLocks/>
          </p:cNvCxnSpPr>
          <p:nvPr/>
        </p:nvCxnSpPr>
        <p:spPr>
          <a:xfrm>
            <a:off x="439351" y="4136716"/>
            <a:ext cx="370118" cy="0"/>
          </a:xfrm>
          <a:prstGeom prst="straightConnector1">
            <a:avLst/>
          </a:prstGeom>
          <a:ln w="31750">
            <a:tailEnd type="non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D507A2B2-FE1A-2B4C-A84F-BBC4ED673749}"/>
              </a:ext>
            </a:extLst>
          </p:cNvPr>
          <p:cNvCxnSpPr>
            <a:cxnSpLocks/>
          </p:cNvCxnSpPr>
          <p:nvPr/>
        </p:nvCxnSpPr>
        <p:spPr>
          <a:xfrm>
            <a:off x="439506" y="4681190"/>
            <a:ext cx="369963" cy="0"/>
          </a:xfrm>
          <a:prstGeom prst="straightConnector1">
            <a:avLst/>
          </a:prstGeom>
          <a:ln w="19050">
            <a:tailEnd type="non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E1476F83-8437-824E-AB86-0199475BE080}"/>
              </a:ext>
            </a:extLst>
          </p:cNvPr>
          <p:cNvCxnSpPr>
            <a:cxnSpLocks/>
          </p:cNvCxnSpPr>
          <p:nvPr/>
        </p:nvCxnSpPr>
        <p:spPr>
          <a:xfrm flipH="1">
            <a:off x="439353" y="5211287"/>
            <a:ext cx="370116" cy="0"/>
          </a:xfrm>
          <a:prstGeom prst="straightConnector1">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C25371A6-2F89-F24D-A471-C8680D002E7C}"/>
              </a:ext>
            </a:extLst>
          </p:cNvPr>
          <p:cNvSpPr txBox="1"/>
          <p:nvPr/>
        </p:nvSpPr>
        <p:spPr>
          <a:xfrm>
            <a:off x="887589" y="3952050"/>
            <a:ext cx="3583032"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带宽为</a:t>
            </a:r>
            <a:r>
              <a:rPr kumimoji="1" lang="en-US" altLang="zh-CN" dirty="0">
                <a:latin typeface="Calibri" panose="020F0502020204030204" pitchFamily="34" charset="0"/>
                <a:ea typeface="SimHei" panose="02010609060101010101" pitchFamily="49" charset="-122"/>
                <a:cs typeface="Calibri" panose="020F0502020204030204" pitchFamily="34" charset="0"/>
              </a:rPr>
              <a:t>64 bits</a:t>
            </a:r>
            <a:r>
              <a:rPr kumimoji="1" lang="zh-CN" altLang="en-US" dirty="0">
                <a:latin typeface="Calibri" panose="020F0502020204030204" pitchFamily="34" charset="0"/>
                <a:ea typeface="SimHei" panose="02010609060101010101" pitchFamily="49" charset="-122"/>
                <a:cs typeface="Calibri" panose="020F0502020204030204" pitchFamily="34" charset="0"/>
              </a:rPr>
              <a:t>（字长）的线路连接</a:t>
            </a:r>
          </a:p>
        </p:txBody>
      </p:sp>
      <p:sp>
        <p:nvSpPr>
          <p:cNvPr id="14" name="TextBox 13">
            <a:extLst>
              <a:ext uri="{FF2B5EF4-FFF2-40B4-BE49-F238E27FC236}">
                <a16:creationId xmlns:a16="http://schemas.microsoft.com/office/drawing/2014/main" id="{DD03F19E-73E2-9B49-B6D9-0F3CBF98978B}"/>
              </a:ext>
            </a:extLst>
          </p:cNvPr>
          <p:cNvSpPr txBox="1"/>
          <p:nvPr/>
        </p:nvSpPr>
        <p:spPr>
          <a:xfrm>
            <a:off x="887589" y="4496524"/>
            <a:ext cx="2749471"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带宽为</a:t>
            </a:r>
            <a:r>
              <a:rPr kumimoji="1" lang="en-US" altLang="zh-CN" dirty="0">
                <a:latin typeface="Calibri" panose="020F0502020204030204" pitchFamily="34" charset="0"/>
                <a:ea typeface="SimHei" panose="02010609060101010101" pitchFamily="49" charset="-122"/>
                <a:cs typeface="Calibri" panose="020F0502020204030204" pitchFamily="34" charset="0"/>
              </a:rPr>
              <a:t>4/8 bits</a:t>
            </a:r>
            <a:r>
              <a:rPr kumimoji="1" lang="zh-CN" altLang="en-US" dirty="0">
                <a:latin typeface="Calibri" panose="020F0502020204030204" pitchFamily="34" charset="0"/>
                <a:ea typeface="SimHei" panose="02010609060101010101" pitchFamily="49" charset="-122"/>
                <a:cs typeface="Calibri" panose="020F0502020204030204" pitchFamily="34" charset="0"/>
              </a:rPr>
              <a:t>的线路连接</a:t>
            </a:r>
          </a:p>
        </p:txBody>
      </p:sp>
      <p:sp>
        <p:nvSpPr>
          <p:cNvPr id="15" name="TextBox 14">
            <a:extLst>
              <a:ext uri="{FF2B5EF4-FFF2-40B4-BE49-F238E27FC236}">
                <a16:creationId xmlns:a16="http://schemas.microsoft.com/office/drawing/2014/main" id="{726CA8D5-8836-F140-BA75-4EE1000A3BDC}"/>
              </a:ext>
            </a:extLst>
          </p:cNvPr>
          <p:cNvSpPr txBox="1"/>
          <p:nvPr/>
        </p:nvSpPr>
        <p:spPr>
          <a:xfrm>
            <a:off x="887589" y="5026621"/>
            <a:ext cx="2452916"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带宽为</a:t>
            </a:r>
            <a:r>
              <a:rPr kumimoji="1" lang="en-US" altLang="zh-CN" dirty="0">
                <a:latin typeface="Calibri" panose="020F0502020204030204" pitchFamily="34" charset="0"/>
                <a:ea typeface="SimHei" panose="02010609060101010101" pitchFamily="49" charset="-122"/>
                <a:cs typeface="Calibri" panose="020F0502020204030204" pitchFamily="34" charset="0"/>
              </a:rPr>
              <a:t>1 bit</a:t>
            </a:r>
            <a:r>
              <a:rPr kumimoji="1" lang="zh-CN" altLang="en-US" dirty="0">
                <a:latin typeface="Calibri" panose="020F0502020204030204" pitchFamily="34" charset="0"/>
                <a:ea typeface="SimHei" panose="02010609060101010101" pitchFamily="49" charset="-122"/>
                <a:cs typeface="Calibri" panose="020F0502020204030204" pitchFamily="34" charset="0"/>
              </a:rPr>
              <a:t>的线路连接</a:t>
            </a:r>
          </a:p>
        </p:txBody>
      </p:sp>
      <p:sp>
        <p:nvSpPr>
          <p:cNvPr id="19" name="Rectangle 18">
            <a:extLst>
              <a:ext uri="{FF2B5EF4-FFF2-40B4-BE49-F238E27FC236}">
                <a16:creationId xmlns:a16="http://schemas.microsoft.com/office/drawing/2014/main" id="{B9D08321-77BC-454A-B646-85358E2AFBAF}"/>
              </a:ext>
            </a:extLst>
          </p:cNvPr>
          <p:cNvSpPr/>
          <p:nvPr/>
        </p:nvSpPr>
        <p:spPr>
          <a:xfrm>
            <a:off x="439351" y="2797516"/>
            <a:ext cx="369963" cy="369331"/>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dirty="0">
              <a:solidFill>
                <a:schemeClr val="accent3"/>
              </a:solidFill>
            </a:endParaRPr>
          </a:p>
        </p:txBody>
      </p:sp>
      <p:sp>
        <p:nvSpPr>
          <p:cNvPr id="20" name="TextBox 19">
            <a:extLst>
              <a:ext uri="{FF2B5EF4-FFF2-40B4-BE49-F238E27FC236}">
                <a16:creationId xmlns:a16="http://schemas.microsoft.com/office/drawing/2014/main" id="{5AB8CEF1-F96F-F042-9CAC-CCFC8F858FF1}"/>
              </a:ext>
            </a:extLst>
          </p:cNvPr>
          <p:cNvSpPr txBox="1"/>
          <p:nvPr/>
        </p:nvSpPr>
        <p:spPr>
          <a:xfrm>
            <a:off x="887589" y="2786030"/>
            <a:ext cx="5859296" cy="369332"/>
          </a:xfrm>
          <a:prstGeom prst="rect">
            <a:avLst/>
          </a:prstGeom>
          <a:noFill/>
        </p:spPr>
        <p:txBody>
          <a:bodyPr wrap="none" rtlCol="0">
            <a:spAutoFit/>
          </a:bodyPr>
          <a:lstStyle/>
          <a:p>
            <a:r>
              <a:rPr kumimoji="1" lang="zh-CN" altLang="en-US" dirty="0">
                <a:latin typeface="Calibri" panose="020F0502020204030204" pitchFamily="34" charset="0"/>
                <a:ea typeface="SimHei" panose="02010609060101010101" pitchFamily="49" charset="-122"/>
                <a:cs typeface="Calibri" panose="020F0502020204030204" pitchFamily="34" charset="0"/>
              </a:rPr>
              <a:t>逻辑控制块：我们重点关注的组合逻辑，给出其</a:t>
            </a:r>
            <a:r>
              <a:rPr kumimoji="1" lang="en-US" altLang="zh-CN" dirty="0">
                <a:latin typeface="Calibri" panose="020F0502020204030204" pitchFamily="34" charset="0"/>
                <a:ea typeface="SimHei" panose="02010609060101010101" pitchFamily="49" charset="-122"/>
                <a:cs typeface="Calibri" panose="020F0502020204030204" pitchFamily="34" charset="0"/>
              </a:rPr>
              <a:t>HCL</a:t>
            </a:r>
            <a:r>
              <a:rPr kumimoji="1" lang="zh-CN" altLang="en-US" dirty="0">
                <a:latin typeface="Calibri" panose="020F0502020204030204" pitchFamily="34" charset="0"/>
                <a:ea typeface="SimHei" panose="02010609060101010101" pitchFamily="49" charset="-122"/>
                <a:cs typeface="Calibri" panose="020F0502020204030204" pitchFamily="34" charset="0"/>
              </a:rPr>
              <a:t>描述</a:t>
            </a:r>
          </a:p>
        </p:txBody>
      </p:sp>
    </p:spTree>
    <p:extLst>
      <p:ext uri="{BB962C8B-B14F-4D97-AF65-F5344CB8AC3E}">
        <p14:creationId xmlns:p14="http://schemas.microsoft.com/office/powerpoint/2010/main" val="1318498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AA983F-7787-0F48-A1A0-45FA3A856496}"/>
              </a:ext>
            </a:extLst>
          </p:cNvPr>
          <p:cNvSpPr/>
          <p:nvPr/>
        </p:nvSpPr>
        <p:spPr>
          <a:xfrm>
            <a:off x="4470088" y="6326147"/>
            <a:ext cx="735724" cy="45194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PC</a:t>
            </a:r>
            <a:endParaRPr kumimoji="1" lang="zh-CN" altLang="en-US" dirty="0">
              <a:solidFill>
                <a:schemeClr val="tx1"/>
              </a:solidFill>
            </a:endParaRPr>
          </a:p>
        </p:txBody>
      </p:sp>
      <p:cxnSp>
        <p:nvCxnSpPr>
          <p:cNvPr id="6" name="Straight Arrow Connector 5">
            <a:extLst>
              <a:ext uri="{FF2B5EF4-FFF2-40B4-BE49-F238E27FC236}">
                <a16:creationId xmlns:a16="http://schemas.microsoft.com/office/drawing/2014/main" id="{5D5D183B-24DD-D246-A834-C51850F7543A}"/>
              </a:ext>
            </a:extLst>
          </p:cNvPr>
          <p:cNvCxnSpPr>
            <a:cxnSpLocks/>
            <a:stCxn id="2" idx="0"/>
            <a:endCxn id="9" idx="2"/>
          </p:cNvCxnSpPr>
          <p:nvPr/>
        </p:nvCxnSpPr>
        <p:spPr>
          <a:xfrm flipV="1">
            <a:off x="4837950" y="5895220"/>
            <a:ext cx="0" cy="430927"/>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64920A04-8BCC-8045-BF09-54D8087E4322}"/>
              </a:ext>
            </a:extLst>
          </p:cNvPr>
          <p:cNvSpPr/>
          <p:nvPr/>
        </p:nvSpPr>
        <p:spPr>
          <a:xfrm>
            <a:off x="3802683" y="5338171"/>
            <a:ext cx="2070533" cy="557049"/>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rPr>
              <a:t>Instruction Mem.</a:t>
            </a:r>
            <a:endParaRPr kumimoji="1" lang="zh-CN" altLang="en-US" dirty="0">
              <a:solidFill>
                <a:schemeClr val="accent5"/>
              </a:solidFill>
            </a:endParaRPr>
          </a:p>
        </p:txBody>
      </p:sp>
      <p:cxnSp>
        <p:nvCxnSpPr>
          <p:cNvPr id="16" name="Straight Arrow Connector 15">
            <a:extLst>
              <a:ext uri="{FF2B5EF4-FFF2-40B4-BE49-F238E27FC236}">
                <a16:creationId xmlns:a16="http://schemas.microsoft.com/office/drawing/2014/main" id="{FCFA8B09-D82C-A144-A0BB-30329BAC936E}"/>
              </a:ext>
            </a:extLst>
          </p:cNvPr>
          <p:cNvCxnSpPr>
            <a:cxnSpLocks/>
            <a:stCxn id="9" idx="1"/>
          </p:cNvCxnSpPr>
          <p:nvPr/>
        </p:nvCxnSpPr>
        <p:spPr>
          <a:xfrm flipH="1" flipV="1">
            <a:off x="1279147" y="5616695"/>
            <a:ext cx="2523536" cy="1"/>
          </a:xfrm>
          <a:prstGeom prst="straightConnector1">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4A8A9F0-EA67-584F-83A9-F4D3010FA0EE}"/>
              </a:ext>
            </a:extLst>
          </p:cNvPr>
          <p:cNvCxnSpPr>
            <a:cxnSpLocks/>
          </p:cNvCxnSpPr>
          <p:nvPr/>
        </p:nvCxnSpPr>
        <p:spPr>
          <a:xfrm flipV="1">
            <a:off x="2917186" y="3088050"/>
            <a:ext cx="0" cy="2528646"/>
          </a:xfrm>
          <a:prstGeom prst="straightConnector1">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CB2B10C2-FA76-1F42-BC91-5D821F0F45C5}"/>
              </a:ext>
            </a:extLst>
          </p:cNvPr>
          <p:cNvCxnSpPr>
            <a:cxnSpLocks/>
            <a:endCxn id="24" idx="2"/>
          </p:cNvCxnSpPr>
          <p:nvPr/>
        </p:nvCxnSpPr>
        <p:spPr>
          <a:xfrm flipH="1" flipV="1">
            <a:off x="4086032" y="4521569"/>
            <a:ext cx="8295" cy="816602"/>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466DCA05-4BB9-3C41-9D6D-60FFE464D15E}"/>
              </a:ext>
            </a:extLst>
          </p:cNvPr>
          <p:cNvCxnSpPr>
            <a:cxnSpLocks/>
            <a:endCxn id="25" idx="2"/>
          </p:cNvCxnSpPr>
          <p:nvPr/>
        </p:nvCxnSpPr>
        <p:spPr>
          <a:xfrm flipV="1">
            <a:off x="5616313" y="4517913"/>
            <a:ext cx="0" cy="816602"/>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24" name="Rectangle 23">
            <a:extLst>
              <a:ext uri="{FF2B5EF4-FFF2-40B4-BE49-F238E27FC236}">
                <a16:creationId xmlns:a16="http://schemas.microsoft.com/office/drawing/2014/main" id="{DDD7F2D7-D23A-424D-9B72-DFF6C5635D94}"/>
              </a:ext>
            </a:extLst>
          </p:cNvPr>
          <p:cNvSpPr/>
          <p:nvPr/>
        </p:nvSpPr>
        <p:spPr>
          <a:xfrm>
            <a:off x="3469998" y="4110291"/>
            <a:ext cx="1232068" cy="411278"/>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rPr>
              <a:t>Split</a:t>
            </a:r>
            <a:endParaRPr kumimoji="1" lang="zh-CN" altLang="en-US" dirty="0">
              <a:solidFill>
                <a:schemeClr val="accent5"/>
              </a:solidFill>
            </a:endParaRPr>
          </a:p>
        </p:txBody>
      </p:sp>
      <p:sp>
        <p:nvSpPr>
          <p:cNvPr id="25" name="Rectangle 24">
            <a:extLst>
              <a:ext uri="{FF2B5EF4-FFF2-40B4-BE49-F238E27FC236}">
                <a16:creationId xmlns:a16="http://schemas.microsoft.com/office/drawing/2014/main" id="{87F1E667-5FEA-6242-9E6E-615AD7ED673E}"/>
              </a:ext>
            </a:extLst>
          </p:cNvPr>
          <p:cNvSpPr/>
          <p:nvPr/>
        </p:nvSpPr>
        <p:spPr>
          <a:xfrm>
            <a:off x="5001314" y="4106635"/>
            <a:ext cx="1229998" cy="411278"/>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rPr>
              <a:t>Align</a:t>
            </a:r>
            <a:endParaRPr kumimoji="1" lang="zh-CN" altLang="en-US" dirty="0">
              <a:solidFill>
                <a:schemeClr val="accent5"/>
              </a:solidFill>
            </a:endParaRPr>
          </a:p>
        </p:txBody>
      </p:sp>
      <p:sp>
        <p:nvSpPr>
          <p:cNvPr id="26" name="TextBox 25">
            <a:extLst>
              <a:ext uri="{FF2B5EF4-FFF2-40B4-BE49-F238E27FC236}">
                <a16:creationId xmlns:a16="http://schemas.microsoft.com/office/drawing/2014/main" id="{08C6695A-0FD6-704D-9F06-F55A3E70E795}"/>
              </a:ext>
            </a:extLst>
          </p:cNvPr>
          <p:cNvSpPr txBox="1"/>
          <p:nvPr/>
        </p:nvSpPr>
        <p:spPr>
          <a:xfrm>
            <a:off x="4060437" y="4884466"/>
            <a:ext cx="719684" cy="369332"/>
          </a:xfrm>
          <a:prstGeom prst="rect">
            <a:avLst/>
          </a:prstGeom>
          <a:noFill/>
        </p:spPr>
        <p:txBody>
          <a:bodyPr wrap="none" rtlCol="0">
            <a:spAutoFit/>
          </a:bodyPr>
          <a:lstStyle/>
          <a:p>
            <a:r>
              <a:rPr kumimoji="1" lang="en-US" altLang="zh-CN" dirty="0"/>
              <a:t>Byte0</a:t>
            </a:r>
            <a:endParaRPr kumimoji="1" lang="zh-CN" altLang="en-US" dirty="0"/>
          </a:p>
        </p:txBody>
      </p:sp>
      <p:sp>
        <p:nvSpPr>
          <p:cNvPr id="27" name="TextBox 26">
            <a:extLst>
              <a:ext uri="{FF2B5EF4-FFF2-40B4-BE49-F238E27FC236}">
                <a16:creationId xmlns:a16="http://schemas.microsoft.com/office/drawing/2014/main" id="{21224503-1B4C-584F-86DB-D8F8FEA0EA6F}"/>
              </a:ext>
            </a:extLst>
          </p:cNvPr>
          <p:cNvSpPr txBox="1"/>
          <p:nvPr/>
        </p:nvSpPr>
        <p:spPr>
          <a:xfrm>
            <a:off x="5616313" y="4884466"/>
            <a:ext cx="907236" cy="369332"/>
          </a:xfrm>
          <a:prstGeom prst="rect">
            <a:avLst/>
          </a:prstGeom>
          <a:noFill/>
        </p:spPr>
        <p:txBody>
          <a:bodyPr wrap="none" rtlCol="0">
            <a:spAutoFit/>
          </a:bodyPr>
          <a:lstStyle/>
          <a:p>
            <a:r>
              <a:rPr kumimoji="1" lang="en-US" altLang="zh-CN" dirty="0"/>
              <a:t>Byte1-9</a:t>
            </a:r>
            <a:endParaRPr kumimoji="1" lang="zh-CN" altLang="en-US" dirty="0"/>
          </a:p>
        </p:txBody>
      </p:sp>
      <p:sp>
        <p:nvSpPr>
          <p:cNvPr id="28" name="TextBox 27">
            <a:extLst>
              <a:ext uri="{FF2B5EF4-FFF2-40B4-BE49-F238E27FC236}">
                <a16:creationId xmlns:a16="http://schemas.microsoft.com/office/drawing/2014/main" id="{CC3FB736-1F65-7C46-878C-1E4635B348CA}"/>
              </a:ext>
            </a:extLst>
          </p:cNvPr>
          <p:cNvSpPr txBox="1"/>
          <p:nvPr/>
        </p:nvSpPr>
        <p:spPr>
          <a:xfrm>
            <a:off x="5887916" y="5432029"/>
            <a:ext cx="1518364" cy="338554"/>
          </a:xfrm>
          <a:prstGeom prst="rect">
            <a:avLst/>
          </a:prstGeom>
          <a:noFill/>
        </p:spPr>
        <p:txBody>
          <a:bodyPr wrap="none" rtlCol="0">
            <a:spAutoFit/>
          </a:bodyPr>
          <a:lstStyle/>
          <a:p>
            <a:r>
              <a:rPr kumimoji="1" lang="zh-CN" altLang="en-US" sz="1600" dirty="0">
                <a:solidFill>
                  <a:schemeClr val="accent6"/>
                </a:solidFill>
                <a:latin typeface="Calibri" panose="020F0502020204030204" pitchFamily="34" charset="0"/>
                <a:ea typeface="SimHei" panose="02010609060101010101" pitchFamily="49" charset="-122"/>
                <a:cs typeface="Calibri" panose="020F0502020204030204" pitchFamily="34" charset="0"/>
              </a:rPr>
              <a:t>总是读</a:t>
            </a:r>
            <a:r>
              <a:rPr kumimoji="1" lang="en-US" altLang="zh-CN" sz="1600" dirty="0">
                <a:solidFill>
                  <a:schemeClr val="accent6"/>
                </a:solidFill>
                <a:latin typeface="Calibri" panose="020F0502020204030204" pitchFamily="34" charset="0"/>
                <a:ea typeface="SimHei" panose="02010609060101010101" pitchFamily="49" charset="-122"/>
                <a:cs typeface="Calibri" panose="020F0502020204030204" pitchFamily="34" charset="0"/>
              </a:rPr>
              <a:t>10Bytes</a:t>
            </a:r>
            <a:endParaRPr kumimoji="1" lang="zh-CN" altLang="en-US" sz="1600" dirty="0">
              <a:solidFill>
                <a:schemeClr val="accent6"/>
              </a:solidFill>
              <a:latin typeface="Calibri" panose="020F0502020204030204" pitchFamily="34" charset="0"/>
              <a:ea typeface="SimHei" panose="02010609060101010101" pitchFamily="49" charset="-122"/>
              <a:cs typeface="Calibri" panose="020F0502020204030204" pitchFamily="34" charset="0"/>
            </a:endParaRPr>
          </a:p>
        </p:txBody>
      </p:sp>
      <p:cxnSp>
        <p:nvCxnSpPr>
          <p:cNvPr id="31" name="Straight Arrow Connector 30">
            <a:extLst>
              <a:ext uri="{FF2B5EF4-FFF2-40B4-BE49-F238E27FC236}">
                <a16:creationId xmlns:a16="http://schemas.microsoft.com/office/drawing/2014/main" id="{7C534FBB-901C-AD43-AEC2-C37C7344CD6C}"/>
              </a:ext>
            </a:extLst>
          </p:cNvPr>
          <p:cNvCxnSpPr>
            <a:cxnSpLocks/>
            <a:endCxn id="37" idx="2"/>
          </p:cNvCxnSpPr>
          <p:nvPr/>
        </p:nvCxnSpPr>
        <p:spPr>
          <a:xfrm flipV="1">
            <a:off x="3670721" y="3293689"/>
            <a:ext cx="2524" cy="812946"/>
          </a:xfrm>
          <a:prstGeom prst="straightConnector1">
            <a:avLst/>
          </a:prstGeom>
          <a:ln w="19050">
            <a:tailEnd type="non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71F57D68-6064-6C4D-9F4E-1B9F6B9B58D0}"/>
              </a:ext>
            </a:extLst>
          </p:cNvPr>
          <p:cNvCxnSpPr>
            <a:cxnSpLocks/>
            <a:endCxn id="38" idx="2"/>
          </p:cNvCxnSpPr>
          <p:nvPr/>
        </p:nvCxnSpPr>
        <p:spPr>
          <a:xfrm flipV="1">
            <a:off x="4517935" y="3293689"/>
            <a:ext cx="0" cy="812946"/>
          </a:xfrm>
          <a:prstGeom prst="straightConnector1">
            <a:avLst/>
          </a:prstGeom>
          <a:ln w="19050">
            <a:tailEnd type="none"/>
          </a:ln>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AF3470D2-61A2-634A-8F5A-93FA6C31A00A}"/>
              </a:ext>
            </a:extLst>
          </p:cNvPr>
          <p:cNvSpPr/>
          <p:nvPr/>
        </p:nvSpPr>
        <p:spPr>
          <a:xfrm>
            <a:off x="3252163" y="2882411"/>
            <a:ext cx="842164" cy="4112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accent3"/>
                </a:solidFill>
              </a:rPr>
              <a:t>icode</a:t>
            </a:r>
            <a:endParaRPr kumimoji="1" lang="zh-CN" altLang="en-US" dirty="0">
              <a:solidFill>
                <a:schemeClr val="accent3"/>
              </a:solidFill>
            </a:endParaRPr>
          </a:p>
        </p:txBody>
      </p:sp>
      <p:sp>
        <p:nvSpPr>
          <p:cNvPr id="38" name="Rectangle 37">
            <a:extLst>
              <a:ext uri="{FF2B5EF4-FFF2-40B4-BE49-F238E27FC236}">
                <a16:creationId xmlns:a16="http://schemas.microsoft.com/office/drawing/2014/main" id="{5F289CB7-E5D2-A247-8A36-32E852CC9020}"/>
              </a:ext>
            </a:extLst>
          </p:cNvPr>
          <p:cNvSpPr/>
          <p:nvPr/>
        </p:nvSpPr>
        <p:spPr>
          <a:xfrm>
            <a:off x="4094327" y="2882411"/>
            <a:ext cx="847215" cy="4112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accent3"/>
                </a:solidFill>
              </a:rPr>
              <a:t>ifun</a:t>
            </a:r>
            <a:endParaRPr kumimoji="1" lang="zh-CN" altLang="en-US" dirty="0">
              <a:solidFill>
                <a:schemeClr val="accent3"/>
              </a:solidFill>
            </a:endParaRPr>
          </a:p>
        </p:txBody>
      </p:sp>
      <p:cxnSp>
        <p:nvCxnSpPr>
          <p:cNvPr id="40" name="Straight Arrow Connector 39">
            <a:extLst>
              <a:ext uri="{FF2B5EF4-FFF2-40B4-BE49-F238E27FC236}">
                <a16:creationId xmlns:a16="http://schemas.microsoft.com/office/drawing/2014/main" id="{6BBBF196-9263-A349-B39B-1CA054FB6A4E}"/>
              </a:ext>
            </a:extLst>
          </p:cNvPr>
          <p:cNvCxnSpPr>
            <a:cxnSpLocks/>
            <a:stCxn id="37" idx="1"/>
          </p:cNvCxnSpPr>
          <p:nvPr/>
        </p:nvCxnSpPr>
        <p:spPr>
          <a:xfrm flipH="1">
            <a:off x="2924538" y="3088050"/>
            <a:ext cx="327625" cy="0"/>
          </a:xfrm>
          <a:prstGeom prst="straightConnector1">
            <a:avLst/>
          </a:prstGeom>
          <a:ln w="9525" cap="flat" cmpd="sng" algn="ctr">
            <a:solidFill>
              <a:schemeClr val="dk1"/>
            </a:solidFill>
            <a:prstDash val="lgDash"/>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1EB91C3D-6503-664F-89CA-340C5D7467EF}"/>
              </a:ext>
            </a:extLst>
          </p:cNvPr>
          <p:cNvSpPr txBox="1"/>
          <p:nvPr/>
        </p:nvSpPr>
        <p:spPr>
          <a:xfrm>
            <a:off x="1885955" y="5584524"/>
            <a:ext cx="1311065" cy="464871"/>
          </a:xfrm>
          <a:prstGeom prst="rect">
            <a:avLst/>
          </a:prstGeom>
          <a:noFill/>
        </p:spPr>
        <p:txBody>
          <a:bodyPr wrap="none" rtlCol="0">
            <a:spAutoFit/>
          </a:bodyPr>
          <a:lstStyle/>
          <a:p>
            <a:pPr algn="ctr">
              <a:lnSpc>
                <a:spcPct val="150000"/>
              </a:lnSpc>
            </a:pPr>
            <a:r>
              <a:rPr kumimoji="1" lang="en-US" altLang="zh-CN" dirty="0" err="1"/>
              <a:t>imem_error</a:t>
            </a:r>
            <a:endParaRPr kumimoji="1" lang="en-US" altLang="zh-CN" dirty="0"/>
          </a:p>
        </p:txBody>
      </p:sp>
      <p:cxnSp>
        <p:nvCxnSpPr>
          <p:cNvPr id="46" name="Straight Arrow Connector 45">
            <a:extLst>
              <a:ext uri="{FF2B5EF4-FFF2-40B4-BE49-F238E27FC236}">
                <a16:creationId xmlns:a16="http://schemas.microsoft.com/office/drawing/2014/main" id="{9D5F8BAC-CA95-B641-9B3E-99F708A12EAE}"/>
              </a:ext>
            </a:extLst>
          </p:cNvPr>
          <p:cNvCxnSpPr>
            <a:cxnSpLocks/>
            <a:stCxn id="37" idx="0"/>
            <a:endCxn id="57" idx="2"/>
          </p:cNvCxnSpPr>
          <p:nvPr/>
        </p:nvCxnSpPr>
        <p:spPr>
          <a:xfrm flipH="1" flipV="1">
            <a:off x="3669988" y="479501"/>
            <a:ext cx="3257" cy="2402910"/>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447344FF-4207-7D45-9543-D4083AE50EEE}"/>
              </a:ext>
            </a:extLst>
          </p:cNvPr>
          <p:cNvCxnSpPr>
            <a:cxnSpLocks/>
            <a:stCxn id="38" idx="0"/>
            <a:endCxn id="58" idx="2"/>
          </p:cNvCxnSpPr>
          <p:nvPr/>
        </p:nvCxnSpPr>
        <p:spPr>
          <a:xfrm flipH="1" flipV="1">
            <a:off x="4517934" y="482780"/>
            <a:ext cx="1" cy="2399631"/>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
        <p:nvSpPr>
          <p:cNvPr id="57" name="TextBox 56">
            <a:extLst>
              <a:ext uri="{FF2B5EF4-FFF2-40B4-BE49-F238E27FC236}">
                <a16:creationId xmlns:a16="http://schemas.microsoft.com/office/drawing/2014/main" id="{8A10CF3D-F84B-8B49-8D2D-A8049624B558}"/>
              </a:ext>
            </a:extLst>
          </p:cNvPr>
          <p:cNvSpPr txBox="1"/>
          <p:nvPr/>
        </p:nvSpPr>
        <p:spPr>
          <a:xfrm>
            <a:off x="3323739" y="110169"/>
            <a:ext cx="692497" cy="369332"/>
          </a:xfrm>
          <a:prstGeom prst="rect">
            <a:avLst/>
          </a:prstGeom>
          <a:noFill/>
        </p:spPr>
        <p:txBody>
          <a:bodyPr wrap="none" rtlCol="0">
            <a:spAutoFit/>
          </a:bodyPr>
          <a:lstStyle/>
          <a:p>
            <a:r>
              <a:rPr kumimoji="1" lang="en-US" altLang="zh-CN" dirty="0" err="1"/>
              <a:t>icode</a:t>
            </a:r>
            <a:endParaRPr kumimoji="1" lang="en-US" altLang="zh-CN" dirty="0"/>
          </a:p>
        </p:txBody>
      </p:sp>
      <p:sp>
        <p:nvSpPr>
          <p:cNvPr id="58" name="TextBox 57">
            <a:extLst>
              <a:ext uri="{FF2B5EF4-FFF2-40B4-BE49-F238E27FC236}">
                <a16:creationId xmlns:a16="http://schemas.microsoft.com/office/drawing/2014/main" id="{570E6D78-3513-084B-B06D-589398A18E2C}"/>
              </a:ext>
            </a:extLst>
          </p:cNvPr>
          <p:cNvSpPr txBox="1"/>
          <p:nvPr/>
        </p:nvSpPr>
        <p:spPr>
          <a:xfrm>
            <a:off x="4242057" y="113448"/>
            <a:ext cx="551754" cy="369332"/>
          </a:xfrm>
          <a:prstGeom prst="rect">
            <a:avLst/>
          </a:prstGeom>
          <a:noFill/>
        </p:spPr>
        <p:txBody>
          <a:bodyPr wrap="none" rtlCol="0">
            <a:spAutoFit/>
          </a:bodyPr>
          <a:lstStyle/>
          <a:p>
            <a:r>
              <a:rPr kumimoji="1" lang="en-US" altLang="zh-CN" dirty="0" err="1"/>
              <a:t>ifun</a:t>
            </a:r>
            <a:endParaRPr kumimoji="1" lang="en-US" altLang="zh-CN" dirty="0"/>
          </a:p>
        </p:txBody>
      </p:sp>
      <p:cxnSp>
        <p:nvCxnSpPr>
          <p:cNvPr id="60" name="Straight Arrow Connector 59">
            <a:extLst>
              <a:ext uri="{FF2B5EF4-FFF2-40B4-BE49-F238E27FC236}">
                <a16:creationId xmlns:a16="http://schemas.microsoft.com/office/drawing/2014/main" id="{E0E183DC-0C66-9147-AFFC-4BDBFF19667B}"/>
              </a:ext>
            </a:extLst>
          </p:cNvPr>
          <p:cNvCxnSpPr>
            <a:cxnSpLocks/>
          </p:cNvCxnSpPr>
          <p:nvPr/>
        </p:nvCxnSpPr>
        <p:spPr>
          <a:xfrm>
            <a:off x="1279147" y="3293689"/>
            <a:ext cx="0" cy="2321178"/>
          </a:xfrm>
          <a:prstGeom prst="straightConnector1">
            <a:avLst/>
          </a:prstGeom>
          <a:ln w="9525" cap="flat" cmpd="sng" algn="ctr">
            <a:solidFill>
              <a:schemeClr val="dk1"/>
            </a:solidFill>
            <a:prstDash val="lgDash"/>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64" name="TextBox 63">
            <a:extLst>
              <a:ext uri="{FF2B5EF4-FFF2-40B4-BE49-F238E27FC236}">
                <a16:creationId xmlns:a16="http://schemas.microsoft.com/office/drawing/2014/main" id="{68CA92BD-5F80-E349-B982-BF5F9D441ED6}"/>
              </a:ext>
            </a:extLst>
          </p:cNvPr>
          <p:cNvSpPr txBox="1"/>
          <p:nvPr/>
        </p:nvSpPr>
        <p:spPr>
          <a:xfrm>
            <a:off x="539519" y="2782729"/>
            <a:ext cx="1510948" cy="464871"/>
          </a:xfrm>
          <a:prstGeom prst="rect">
            <a:avLst/>
          </a:prstGeom>
          <a:noFill/>
        </p:spPr>
        <p:txBody>
          <a:bodyPr wrap="square">
            <a:spAutoFit/>
          </a:bodyPr>
          <a:lstStyle/>
          <a:p>
            <a:pPr algn="ctr">
              <a:lnSpc>
                <a:spcPct val="150000"/>
              </a:lnSpc>
            </a:pPr>
            <a:r>
              <a:rPr kumimoji="1" lang="en-US" altLang="zh-CN" dirty="0" err="1"/>
              <a:t>imem_error</a:t>
            </a:r>
            <a:endParaRPr kumimoji="1" lang="en-US" altLang="zh-CN" dirty="0"/>
          </a:p>
        </p:txBody>
      </p:sp>
      <p:cxnSp>
        <p:nvCxnSpPr>
          <p:cNvPr id="66" name="Straight Arrow Connector 65">
            <a:extLst>
              <a:ext uri="{FF2B5EF4-FFF2-40B4-BE49-F238E27FC236}">
                <a16:creationId xmlns:a16="http://schemas.microsoft.com/office/drawing/2014/main" id="{92A35BC9-5648-C343-AE59-3323A3E5E225}"/>
              </a:ext>
            </a:extLst>
          </p:cNvPr>
          <p:cNvCxnSpPr>
            <a:cxnSpLocks/>
            <a:endCxn id="72" idx="3"/>
          </p:cNvCxnSpPr>
          <p:nvPr/>
        </p:nvCxnSpPr>
        <p:spPr>
          <a:xfrm flipH="1">
            <a:off x="2917186" y="1850592"/>
            <a:ext cx="753535" cy="0"/>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sp>
        <p:nvSpPr>
          <p:cNvPr id="72" name="Rectangle 71">
            <a:extLst>
              <a:ext uri="{FF2B5EF4-FFF2-40B4-BE49-F238E27FC236}">
                <a16:creationId xmlns:a16="http://schemas.microsoft.com/office/drawing/2014/main" id="{2709981E-6C5D-9745-9808-D78EF8704226}"/>
              </a:ext>
            </a:extLst>
          </p:cNvPr>
          <p:cNvSpPr/>
          <p:nvPr/>
        </p:nvSpPr>
        <p:spPr>
          <a:xfrm>
            <a:off x="2075022" y="1489734"/>
            <a:ext cx="842164" cy="721715"/>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accent3"/>
                </a:solidFill>
              </a:rPr>
              <a:t>Instr</a:t>
            </a:r>
            <a:endParaRPr kumimoji="1" lang="en-US" altLang="zh-CN" dirty="0">
              <a:solidFill>
                <a:schemeClr val="accent3"/>
              </a:solidFill>
            </a:endParaRPr>
          </a:p>
          <a:p>
            <a:pPr algn="ctr"/>
            <a:r>
              <a:rPr kumimoji="1" lang="en-US" altLang="zh-CN" dirty="0">
                <a:solidFill>
                  <a:schemeClr val="accent3"/>
                </a:solidFill>
              </a:rPr>
              <a:t>Valid</a:t>
            </a:r>
            <a:endParaRPr kumimoji="1" lang="zh-CN" altLang="en-US" dirty="0">
              <a:solidFill>
                <a:schemeClr val="accent3"/>
              </a:solidFill>
            </a:endParaRPr>
          </a:p>
        </p:txBody>
      </p:sp>
      <p:sp>
        <p:nvSpPr>
          <p:cNvPr id="89" name="TextBox 88">
            <a:extLst>
              <a:ext uri="{FF2B5EF4-FFF2-40B4-BE49-F238E27FC236}">
                <a16:creationId xmlns:a16="http://schemas.microsoft.com/office/drawing/2014/main" id="{030CEDF7-7E85-3E43-ABB3-A815234C2E42}"/>
              </a:ext>
            </a:extLst>
          </p:cNvPr>
          <p:cNvSpPr txBox="1"/>
          <p:nvPr/>
        </p:nvSpPr>
        <p:spPr>
          <a:xfrm>
            <a:off x="700078" y="106259"/>
            <a:ext cx="1158138" cy="369332"/>
          </a:xfrm>
          <a:prstGeom prst="rect">
            <a:avLst/>
          </a:prstGeom>
          <a:noFill/>
        </p:spPr>
        <p:txBody>
          <a:bodyPr wrap="none" rtlCol="0">
            <a:spAutoFit/>
          </a:bodyPr>
          <a:lstStyle/>
          <a:p>
            <a:r>
              <a:rPr kumimoji="1" lang="en-US" altLang="zh-CN" dirty="0" err="1"/>
              <a:t>instr_valid</a:t>
            </a:r>
            <a:endParaRPr kumimoji="1" lang="zh-CN" altLang="en-US" dirty="0"/>
          </a:p>
        </p:txBody>
      </p:sp>
      <p:sp>
        <p:nvSpPr>
          <p:cNvPr id="92" name="TextBox 91">
            <a:extLst>
              <a:ext uri="{FF2B5EF4-FFF2-40B4-BE49-F238E27FC236}">
                <a16:creationId xmlns:a16="http://schemas.microsoft.com/office/drawing/2014/main" id="{335EDF3D-81A8-6840-81C9-6BCD3669B6E2}"/>
              </a:ext>
            </a:extLst>
          </p:cNvPr>
          <p:cNvSpPr txBox="1"/>
          <p:nvPr/>
        </p:nvSpPr>
        <p:spPr>
          <a:xfrm>
            <a:off x="1480885" y="3500171"/>
            <a:ext cx="1411284" cy="954107"/>
          </a:xfrm>
          <a:prstGeom prst="rect">
            <a:avLst/>
          </a:prstGeom>
          <a:noFill/>
        </p:spPr>
        <p:txBody>
          <a:bodyPr wrap="none" rtlCol="0">
            <a:spAutoFit/>
          </a:bodyPr>
          <a:lstStyle/>
          <a:p>
            <a:pPr algn="r"/>
            <a:r>
              <a:rPr kumimoji="1" lang="en-US" altLang="zh-CN" sz="1400" dirty="0" err="1">
                <a:solidFill>
                  <a:schemeClr val="accent6"/>
                </a:solidFill>
              </a:rPr>
              <a:t>imem_error</a:t>
            </a:r>
            <a:r>
              <a:rPr kumimoji="1" lang="en-US" altLang="zh-CN" sz="1400" dirty="0">
                <a:solidFill>
                  <a:schemeClr val="accent6"/>
                </a:solidFill>
              </a:rPr>
              <a:t> == 1</a:t>
            </a:r>
          </a:p>
          <a:p>
            <a:pPr algn="r"/>
            <a:r>
              <a:rPr kumimoji="1" lang="en-US" altLang="zh-CN" sz="1400" dirty="0" err="1">
                <a:solidFill>
                  <a:schemeClr val="accent6"/>
                </a:solidFill>
              </a:rPr>
              <a:t>icode</a:t>
            </a:r>
            <a:r>
              <a:rPr kumimoji="1" lang="en-US" altLang="zh-CN" sz="1400" dirty="0">
                <a:solidFill>
                  <a:schemeClr val="accent6"/>
                </a:solidFill>
              </a:rPr>
              <a:t> = 1</a:t>
            </a:r>
          </a:p>
          <a:p>
            <a:pPr algn="r"/>
            <a:r>
              <a:rPr kumimoji="1" lang="en-US" altLang="zh-CN" sz="1400" dirty="0" err="1">
                <a:solidFill>
                  <a:schemeClr val="accent6"/>
                </a:solidFill>
              </a:rPr>
              <a:t>ifun</a:t>
            </a:r>
            <a:r>
              <a:rPr kumimoji="1" lang="en-US" altLang="zh-CN" sz="1400" dirty="0">
                <a:solidFill>
                  <a:schemeClr val="accent6"/>
                </a:solidFill>
              </a:rPr>
              <a:t> = 0</a:t>
            </a:r>
          </a:p>
          <a:p>
            <a:pPr algn="r"/>
            <a:r>
              <a:rPr kumimoji="1" lang="en-US" altLang="zh-CN" sz="1400" dirty="0">
                <a:solidFill>
                  <a:schemeClr val="accent6"/>
                </a:solidFill>
              </a:rPr>
              <a:t>(</a:t>
            </a:r>
            <a:r>
              <a:rPr kumimoji="1" lang="en-US" altLang="zh-CN" sz="1400" dirty="0" err="1">
                <a:solidFill>
                  <a:schemeClr val="accent6"/>
                </a:solidFill>
              </a:rPr>
              <a:t>nop</a:t>
            </a:r>
            <a:r>
              <a:rPr kumimoji="1" lang="en-US" altLang="zh-CN" sz="1400" dirty="0">
                <a:solidFill>
                  <a:schemeClr val="accent6"/>
                </a:solidFill>
              </a:rPr>
              <a:t>)</a:t>
            </a:r>
            <a:endParaRPr kumimoji="1" lang="zh-CN" altLang="en-US" sz="1400" dirty="0">
              <a:solidFill>
                <a:schemeClr val="accent6"/>
              </a:solidFill>
            </a:endParaRPr>
          </a:p>
        </p:txBody>
      </p:sp>
      <p:cxnSp>
        <p:nvCxnSpPr>
          <p:cNvPr id="93" name="Straight Arrow Connector 92">
            <a:extLst>
              <a:ext uri="{FF2B5EF4-FFF2-40B4-BE49-F238E27FC236}">
                <a16:creationId xmlns:a16="http://schemas.microsoft.com/office/drawing/2014/main" id="{68AE2658-7751-FC46-A9D7-E9D2F1477492}"/>
              </a:ext>
            </a:extLst>
          </p:cNvPr>
          <p:cNvCxnSpPr>
            <a:cxnSpLocks/>
          </p:cNvCxnSpPr>
          <p:nvPr/>
        </p:nvCxnSpPr>
        <p:spPr>
          <a:xfrm>
            <a:off x="3678095" y="1322331"/>
            <a:ext cx="3374500" cy="0"/>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cxnSp>
        <p:nvCxnSpPr>
          <p:cNvPr id="96" name="Straight Arrow Connector 95">
            <a:extLst>
              <a:ext uri="{FF2B5EF4-FFF2-40B4-BE49-F238E27FC236}">
                <a16:creationId xmlns:a16="http://schemas.microsoft.com/office/drawing/2014/main" id="{D0F717EB-D1C6-EE48-AE85-89301D115BE8}"/>
              </a:ext>
            </a:extLst>
          </p:cNvPr>
          <p:cNvCxnSpPr>
            <a:cxnSpLocks/>
          </p:cNvCxnSpPr>
          <p:nvPr/>
        </p:nvCxnSpPr>
        <p:spPr>
          <a:xfrm>
            <a:off x="3668156" y="2348991"/>
            <a:ext cx="3374500" cy="0"/>
          </a:xfrm>
          <a:prstGeom prst="straightConnector1">
            <a:avLst/>
          </a:prstGeom>
          <a:ln w="19050" cap="rnd">
            <a:round/>
            <a:headEnd type="oval"/>
            <a:tailEnd type="triangle"/>
          </a:ln>
        </p:spPr>
        <p:style>
          <a:lnRef idx="2">
            <a:schemeClr val="dk1"/>
          </a:lnRef>
          <a:fillRef idx="0">
            <a:schemeClr val="dk1"/>
          </a:fillRef>
          <a:effectRef idx="1">
            <a:schemeClr val="dk1"/>
          </a:effectRef>
          <a:fontRef idx="minor">
            <a:schemeClr val="tx1"/>
          </a:fontRef>
        </p:style>
      </p:cxnSp>
      <p:sp>
        <p:nvSpPr>
          <p:cNvPr id="97" name="Rectangle 96">
            <a:extLst>
              <a:ext uri="{FF2B5EF4-FFF2-40B4-BE49-F238E27FC236}">
                <a16:creationId xmlns:a16="http://schemas.microsoft.com/office/drawing/2014/main" id="{9DD593BA-FBD5-1A48-AFD7-B272BC694464}"/>
              </a:ext>
            </a:extLst>
          </p:cNvPr>
          <p:cNvSpPr/>
          <p:nvPr/>
        </p:nvSpPr>
        <p:spPr>
          <a:xfrm>
            <a:off x="7066429" y="961473"/>
            <a:ext cx="842164" cy="721715"/>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Need</a:t>
            </a:r>
          </a:p>
          <a:p>
            <a:pPr algn="ctr"/>
            <a:r>
              <a:rPr kumimoji="1" lang="en-US" altLang="zh-CN" dirty="0" err="1">
                <a:solidFill>
                  <a:schemeClr val="accent3"/>
                </a:solidFill>
              </a:rPr>
              <a:t>valC</a:t>
            </a:r>
            <a:endParaRPr kumimoji="1" lang="en-US" altLang="zh-CN" dirty="0">
              <a:solidFill>
                <a:schemeClr val="accent3"/>
              </a:solidFill>
            </a:endParaRPr>
          </a:p>
        </p:txBody>
      </p:sp>
      <p:sp>
        <p:nvSpPr>
          <p:cNvPr id="98" name="Rectangle 97">
            <a:extLst>
              <a:ext uri="{FF2B5EF4-FFF2-40B4-BE49-F238E27FC236}">
                <a16:creationId xmlns:a16="http://schemas.microsoft.com/office/drawing/2014/main" id="{9F38D962-44CA-A045-9F42-E5D4AF26EC0B}"/>
              </a:ext>
            </a:extLst>
          </p:cNvPr>
          <p:cNvSpPr/>
          <p:nvPr/>
        </p:nvSpPr>
        <p:spPr>
          <a:xfrm>
            <a:off x="7053656" y="1988133"/>
            <a:ext cx="842164" cy="721715"/>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solidFill>
              </a:rPr>
              <a:t>Need</a:t>
            </a:r>
          </a:p>
          <a:p>
            <a:pPr algn="ctr"/>
            <a:r>
              <a:rPr kumimoji="1" lang="en-US" altLang="zh-CN" dirty="0" err="1">
                <a:solidFill>
                  <a:schemeClr val="accent3"/>
                </a:solidFill>
              </a:rPr>
              <a:t>regids</a:t>
            </a:r>
            <a:endParaRPr kumimoji="1" lang="en-US" altLang="zh-CN" dirty="0">
              <a:solidFill>
                <a:schemeClr val="accent3"/>
              </a:solidFill>
            </a:endParaRPr>
          </a:p>
        </p:txBody>
      </p:sp>
      <p:cxnSp>
        <p:nvCxnSpPr>
          <p:cNvPr id="99" name="Straight Arrow Connector 98">
            <a:extLst>
              <a:ext uri="{FF2B5EF4-FFF2-40B4-BE49-F238E27FC236}">
                <a16:creationId xmlns:a16="http://schemas.microsoft.com/office/drawing/2014/main" id="{4A07E406-3912-3B4D-91EF-8F52109D432B}"/>
              </a:ext>
            </a:extLst>
          </p:cNvPr>
          <p:cNvCxnSpPr>
            <a:cxnSpLocks/>
            <a:endCxn id="97" idx="3"/>
          </p:cNvCxnSpPr>
          <p:nvPr/>
        </p:nvCxnSpPr>
        <p:spPr>
          <a:xfrm flipH="1">
            <a:off x="7908593" y="1322330"/>
            <a:ext cx="1225464" cy="1"/>
          </a:xfrm>
          <a:prstGeom prst="straightConnector1">
            <a:avLst/>
          </a:prstGeom>
          <a:ln w="9525" cap="flat" cmpd="sng" algn="ctr">
            <a:solidFill>
              <a:schemeClr val="dk1"/>
            </a:solidFill>
            <a:prstDash val="lgDash"/>
            <a:round/>
            <a:headEnd type="triangle" w="med" len="med"/>
            <a:tailEnd type="none" w="med" len="med"/>
          </a:ln>
        </p:spPr>
        <p:style>
          <a:lnRef idx="0">
            <a:scrgbClr r="0" g="0" b="0"/>
          </a:lnRef>
          <a:fillRef idx="0">
            <a:scrgbClr r="0" g="0" b="0"/>
          </a:fillRef>
          <a:effectRef idx="0">
            <a:scrgbClr r="0" g="0" b="0"/>
          </a:effectRef>
          <a:fontRef idx="minor">
            <a:schemeClr val="tx1"/>
          </a:fontRef>
        </p:style>
      </p:cxnSp>
      <p:cxnSp>
        <p:nvCxnSpPr>
          <p:cNvPr id="102" name="Straight Arrow Connector 101">
            <a:extLst>
              <a:ext uri="{FF2B5EF4-FFF2-40B4-BE49-F238E27FC236}">
                <a16:creationId xmlns:a16="http://schemas.microsoft.com/office/drawing/2014/main" id="{61BDB958-3DC3-9C46-AFB0-9DC4EE84762F}"/>
              </a:ext>
            </a:extLst>
          </p:cNvPr>
          <p:cNvCxnSpPr>
            <a:cxnSpLocks/>
            <a:endCxn id="98" idx="3"/>
          </p:cNvCxnSpPr>
          <p:nvPr/>
        </p:nvCxnSpPr>
        <p:spPr>
          <a:xfrm flipH="1">
            <a:off x="7895820" y="2348991"/>
            <a:ext cx="1238237" cy="0"/>
          </a:xfrm>
          <a:prstGeom prst="straightConnector1">
            <a:avLst/>
          </a:prstGeom>
          <a:ln w="9525" cap="flat" cmpd="sng" algn="ctr">
            <a:solidFill>
              <a:schemeClr val="dk1"/>
            </a:solidFill>
            <a:prstDash val="lgDash"/>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5" name="TextBox 104">
            <a:extLst>
              <a:ext uri="{FF2B5EF4-FFF2-40B4-BE49-F238E27FC236}">
                <a16:creationId xmlns:a16="http://schemas.microsoft.com/office/drawing/2014/main" id="{0FF79C33-1AA9-004F-863C-6157ED15817F}"/>
              </a:ext>
            </a:extLst>
          </p:cNvPr>
          <p:cNvSpPr txBox="1"/>
          <p:nvPr/>
        </p:nvSpPr>
        <p:spPr>
          <a:xfrm>
            <a:off x="7933789" y="940842"/>
            <a:ext cx="1162306" cy="369332"/>
          </a:xfrm>
          <a:prstGeom prst="rect">
            <a:avLst/>
          </a:prstGeom>
          <a:noFill/>
        </p:spPr>
        <p:txBody>
          <a:bodyPr wrap="none" rtlCol="0">
            <a:spAutoFit/>
          </a:bodyPr>
          <a:lstStyle/>
          <a:p>
            <a:pPr algn="ctr"/>
            <a:r>
              <a:rPr kumimoji="1" lang="en-US" altLang="zh-CN" dirty="0" err="1"/>
              <a:t>need_valC</a:t>
            </a:r>
            <a:endParaRPr kumimoji="1" lang="zh-CN" altLang="en-US" dirty="0"/>
          </a:p>
        </p:txBody>
      </p:sp>
      <p:sp>
        <p:nvSpPr>
          <p:cNvPr id="106" name="TextBox 105">
            <a:extLst>
              <a:ext uri="{FF2B5EF4-FFF2-40B4-BE49-F238E27FC236}">
                <a16:creationId xmlns:a16="http://schemas.microsoft.com/office/drawing/2014/main" id="{B4F0FC25-A3CD-244D-8831-3B2600958A78}"/>
              </a:ext>
            </a:extLst>
          </p:cNvPr>
          <p:cNvSpPr txBox="1"/>
          <p:nvPr/>
        </p:nvSpPr>
        <p:spPr>
          <a:xfrm>
            <a:off x="7844626" y="1958803"/>
            <a:ext cx="1340623" cy="369332"/>
          </a:xfrm>
          <a:prstGeom prst="rect">
            <a:avLst/>
          </a:prstGeom>
          <a:noFill/>
        </p:spPr>
        <p:txBody>
          <a:bodyPr wrap="none" rtlCol="0">
            <a:spAutoFit/>
          </a:bodyPr>
          <a:lstStyle/>
          <a:p>
            <a:pPr algn="ctr"/>
            <a:r>
              <a:rPr kumimoji="1" lang="en-US" altLang="zh-CN" dirty="0" err="1"/>
              <a:t>need_regids</a:t>
            </a:r>
            <a:endParaRPr kumimoji="1" lang="zh-CN" altLang="en-US" dirty="0"/>
          </a:p>
        </p:txBody>
      </p:sp>
      <p:sp>
        <p:nvSpPr>
          <p:cNvPr id="107" name="Rectangle 106">
            <a:extLst>
              <a:ext uri="{FF2B5EF4-FFF2-40B4-BE49-F238E27FC236}">
                <a16:creationId xmlns:a16="http://schemas.microsoft.com/office/drawing/2014/main" id="{0CDBE82B-1D61-074B-B39D-7F7A6FFE0C1D}"/>
              </a:ext>
            </a:extLst>
          </p:cNvPr>
          <p:cNvSpPr/>
          <p:nvPr/>
        </p:nvSpPr>
        <p:spPr>
          <a:xfrm>
            <a:off x="9151977" y="961473"/>
            <a:ext cx="2070533" cy="1744208"/>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rPr>
              <a:t>PC Increment</a:t>
            </a:r>
            <a:endParaRPr kumimoji="1" lang="zh-CN" altLang="en-US" dirty="0">
              <a:solidFill>
                <a:schemeClr val="accent5"/>
              </a:solidFill>
            </a:endParaRPr>
          </a:p>
        </p:txBody>
      </p:sp>
      <p:cxnSp>
        <p:nvCxnSpPr>
          <p:cNvPr id="128" name="Elbow Connector 127">
            <a:extLst>
              <a:ext uri="{FF2B5EF4-FFF2-40B4-BE49-F238E27FC236}">
                <a16:creationId xmlns:a16="http://schemas.microsoft.com/office/drawing/2014/main" id="{920F2F8A-2E6A-AA45-9A99-CFF494EA009A}"/>
              </a:ext>
            </a:extLst>
          </p:cNvPr>
          <p:cNvCxnSpPr>
            <a:cxnSpLocks/>
            <a:endCxn id="25" idx="3"/>
          </p:cNvCxnSpPr>
          <p:nvPr/>
        </p:nvCxnSpPr>
        <p:spPr>
          <a:xfrm rot="10800000" flipV="1">
            <a:off x="6231313" y="2357950"/>
            <a:ext cx="2283629" cy="1954324"/>
          </a:xfrm>
          <a:prstGeom prst="bentConnector3">
            <a:avLst>
              <a:gd name="adj1" fmla="val -51"/>
            </a:avLst>
          </a:prstGeom>
          <a:ln w="9525">
            <a:solidFill>
              <a:schemeClr val="tx1"/>
            </a:solidFill>
            <a:prstDash val="lg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3307C0A1-E3F0-1B48-9906-DE2CCFFA54FA}"/>
              </a:ext>
            </a:extLst>
          </p:cNvPr>
          <p:cNvCxnSpPr>
            <a:cxnSpLocks/>
            <a:endCxn id="107" idx="2"/>
          </p:cNvCxnSpPr>
          <p:nvPr/>
        </p:nvCxnSpPr>
        <p:spPr>
          <a:xfrm flipV="1">
            <a:off x="4837950" y="2705681"/>
            <a:ext cx="5349294" cy="3435162"/>
          </a:xfrm>
          <a:prstGeom prst="bentConnector2">
            <a:avLst/>
          </a:prstGeom>
          <a:ln w="31750">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8B6AE7A9-9E82-F447-B531-8F17A7284984}"/>
              </a:ext>
            </a:extLst>
          </p:cNvPr>
          <p:cNvCxnSpPr>
            <a:cxnSpLocks/>
            <a:stCxn id="72" idx="1"/>
            <a:endCxn id="89" idx="2"/>
          </p:cNvCxnSpPr>
          <p:nvPr/>
        </p:nvCxnSpPr>
        <p:spPr>
          <a:xfrm rot="10800000">
            <a:off x="1279148" y="475592"/>
            <a:ext cx="795875" cy="1375001"/>
          </a:xfrm>
          <a:prstGeom prst="bentConnector2">
            <a:avLst/>
          </a:prstGeom>
          <a:ln w="9525">
            <a:solidFill>
              <a:schemeClr val="tx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6ABCD49-FF7E-6344-8F26-633B36886FE4}"/>
              </a:ext>
            </a:extLst>
          </p:cNvPr>
          <p:cNvCxnSpPr>
            <a:cxnSpLocks/>
            <a:stCxn id="107" idx="0"/>
            <a:endCxn id="147" idx="2"/>
          </p:cNvCxnSpPr>
          <p:nvPr/>
        </p:nvCxnSpPr>
        <p:spPr>
          <a:xfrm flipH="1" flipV="1">
            <a:off x="10187243" y="486392"/>
            <a:ext cx="1" cy="475081"/>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147" name="TextBox 146">
            <a:extLst>
              <a:ext uri="{FF2B5EF4-FFF2-40B4-BE49-F238E27FC236}">
                <a16:creationId xmlns:a16="http://schemas.microsoft.com/office/drawing/2014/main" id="{5776D91B-1A57-3D47-BAED-39C1AF028A8D}"/>
              </a:ext>
            </a:extLst>
          </p:cNvPr>
          <p:cNvSpPr txBox="1"/>
          <p:nvPr/>
        </p:nvSpPr>
        <p:spPr>
          <a:xfrm>
            <a:off x="9903447" y="117060"/>
            <a:ext cx="567591" cy="369332"/>
          </a:xfrm>
          <a:prstGeom prst="rect">
            <a:avLst/>
          </a:prstGeom>
          <a:noFill/>
        </p:spPr>
        <p:txBody>
          <a:bodyPr wrap="none" rtlCol="0">
            <a:spAutoFit/>
          </a:bodyPr>
          <a:lstStyle/>
          <a:p>
            <a:r>
              <a:rPr kumimoji="1" lang="en-US" altLang="zh-CN" dirty="0" err="1"/>
              <a:t>valP</a:t>
            </a:r>
            <a:endParaRPr kumimoji="1" lang="en-US" altLang="zh-CN" dirty="0"/>
          </a:p>
        </p:txBody>
      </p:sp>
      <p:cxnSp>
        <p:nvCxnSpPr>
          <p:cNvPr id="151" name="Straight Arrow Connector 150">
            <a:extLst>
              <a:ext uri="{FF2B5EF4-FFF2-40B4-BE49-F238E27FC236}">
                <a16:creationId xmlns:a16="http://schemas.microsoft.com/office/drawing/2014/main" id="{3109F9EF-9C80-FD45-9E04-12C38797AF87}"/>
              </a:ext>
            </a:extLst>
          </p:cNvPr>
          <p:cNvCxnSpPr>
            <a:cxnSpLocks/>
            <a:endCxn id="153" idx="2"/>
          </p:cNvCxnSpPr>
          <p:nvPr/>
        </p:nvCxnSpPr>
        <p:spPr>
          <a:xfrm flipV="1">
            <a:off x="5171560" y="475591"/>
            <a:ext cx="0" cy="3631044"/>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
        <p:nvSpPr>
          <p:cNvPr id="153" name="TextBox 152">
            <a:extLst>
              <a:ext uri="{FF2B5EF4-FFF2-40B4-BE49-F238E27FC236}">
                <a16:creationId xmlns:a16="http://schemas.microsoft.com/office/drawing/2014/main" id="{9DD88302-68C9-594F-85DA-37688C88F552}"/>
              </a:ext>
            </a:extLst>
          </p:cNvPr>
          <p:cNvSpPr txBox="1"/>
          <p:nvPr/>
        </p:nvSpPr>
        <p:spPr>
          <a:xfrm>
            <a:off x="4972627" y="106259"/>
            <a:ext cx="397866" cy="369332"/>
          </a:xfrm>
          <a:prstGeom prst="rect">
            <a:avLst/>
          </a:prstGeom>
          <a:noFill/>
        </p:spPr>
        <p:txBody>
          <a:bodyPr wrap="none" rtlCol="0">
            <a:spAutoFit/>
          </a:bodyPr>
          <a:lstStyle/>
          <a:p>
            <a:r>
              <a:rPr kumimoji="1" lang="en-US" altLang="zh-CN" dirty="0" err="1"/>
              <a:t>rA</a:t>
            </a:r>
            <a:endParaRPr kumimoji="1" lang="en-US" altLang="zh-CN" dirty="0"/>
          </a:p>
        </p:txBody>
      </p:sp>
      <p:cxnSp>
        <p:nvCxnSpPr>
          <p:cNvPr id="156" name="Straight Arrow Connector 155">
            <a:extLst>
              <a:ext uri="{FF2B5EF4-FFF2-40B4-BE49-F238E27FC236}">
                <a16:creationId xmlns:a16="http://schemas.microsoft.com/office/drawing/2014/main" id="{29EE6DEA-20E1-C141-AAF2-3348C3CEDFAF}"/>
              </a:ext>
            </a:extLst>
          </p:cNvPr>
          <p:cNvCxnSpPr>
            <a:cxnSpLocks/>
          </p:cNvCxnSpPr>
          <p:nvPr/>
        </p:nvCxnSpPr>
        <p:spPr>
          <a:xfrm flipV="1">
            <a:off x="5616313" y="475591"/>
            <a:ext cx="0" cy="3631044"/>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
        <p:nvSpPr>
          <p:cNvPr id="158" name="TextBox 157">
            <a:extLst>
              <a:ext uri="{FF2B5EF4-FFF2-40B4-BE49-F238E27FC236}">
                <a16:creationId xmlns:a16="http://schemas.microsoft.com/office/drawing/2014/main" id="{7B58498B-B264-3742-AC91-1395CF22C2C8}"/>
              </a:ext>
            </a:extLst>
          </p:cNvPr>
          <p:cNvSpPr txBox="1"/>
          <p:nvPr/>
        </p:nvSpPr>
        <p:spPr>
          <a:xfrm>
            <a:off x="5412268" y="110169"/>
            <a:ext cx="389850" cy="369332"/>
          </a:xfrm>
          <a:prstGeom prst="rect">
            <a:avLst/>
          </a:prstGeom>
          <a:noFill/>
        </p:spPr>
        <p:txBody>
          <a:bodyPr wrap="none" rtlCol="0">
            <a:spAutoFit/>
          </a:bodyPr>
          <a:lstStyle/>
          <a:p>
            <a:r>
              <a:rPr kumimoji="1" lang="en-US" altLang="zh-CN" dirty="0" err="1"/>
              <a:t>rB</a:t>
            </a:r>
            <a:endParaRPr kumimoji="1" lang="en-US" altLang="zh-CN" dirty="0"/>
          </a:p>
        </p:txBody>
      </p:sp>
      <p:cxnSp>
        <p:nvCxnSpPr>
          <p:cNvPr id="159" name="Straight Arrow Connector 158">
            <a:extLst>
              <a:ext uri="{FF2B5EF4-FFF2-40B4-BE49-F238E27FC236}">
                <a16:creationId xmlns:a16="http://schemas.microsoft.com/office/drawing/2014/main" id="{410B2DAE-C6C4-FF41-A3CF-C0513054148E}"/>
              </a:ext>
            </a:extLst>
          </p:cNvPr>
          <p:cNvCxnSpPr>
            <a:cxnSpLocks/>
            <a:endCxn id="161" idx="2"/>
          </p:cNvCxnSpPr>
          <p:nvPr/>
        </p:nvCxnSpPr>
        <p:spPr>
          <a:xfrm flipV="1">
            <a:off x="6078380" y="471379"/>
            <a:ext cx="0" cy="3635256"/>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161" name="TextBox 160">
            <a:extLst>
              <a:ext uri="{FF2B5EF4-FFF2-40B4-BE49-F238E27FC236}">
                <a16:creationId xmlns:a16="http://schemas.microsoft.com/office/drawing/2014/main" id="{3DA9E78C-333C-EF46-B6B4-76E25D14BA3F}"/>
              </a:ext>
            </a:extLst>
          </p:cNvPr>
          <p:cNvSpPr txBox="1"/>
          <p:nvPr/>
        </p:nvSpPr>
        <p:spPr>
          <a:xfrm>
            <a:off x="5792179" y="102047"/>
            <a:ext cx="572401" cy="369332"/>
          </a:xfrm>
          <a:prstGeom prst="rect">
            <a:avLst/>
          </a:prstGeom>
          <a:noFill/>
        </p:spPr>
        <p:txBody>
          <a:bodyPr wrap="none" rtlCol="0">
            <a:spAutoFit/>
          </a:bodyPr>
          <a:lstStyle/>
          <a:p>
            <a:r>
              <a:rPr kumimoji="1" lang="en-US" altLang="zh-CN" dirty="0" err="1"/>
              <a:t>valC</a:t>
            </a:r>
            <a:endParaRPr kumimoji="1" lang="en-US" altLang="zh-CN" dirty="0"/>
          </a:p>
        </p:txBody>
      </p:sp>
      <p:sp>
        <p:nvSpPr>
          <p:cNvPr id="168" name="TextBox 167">
            <a:extLst>
              <a:ext uri="{FF2B5EF4-FFF2-40B4-BE49-F238E27FC236}">
                <a16:creationId xmlns:a16="http://schemas.microsoft.com/office/drawing/2014/main" id="{493DE6D5-1A95-F142-9646-C59901107EE4}"/>
              </a:ext>
            </a:extLst>
          </p:cNvPr>
          <p:cNvSpPr txBox="1"/>
          <p:nvPr/>
        </p:nvSpPr>
        <p:spPr>
          <a:xfrm>
            <a:off x="6354643" y="3775095"/>
            <a:ext cx="2071914" cy="523220"/>
          </a:xfrm>
          <a:prstGeom prst="rect">
            <a:avLst/>
          </a:prstGeom>
          <a:noFill/>
        </p:spPr>
        <p:txBody>
          <a:bodyPr wrap="none" rtlCol="0">
            <a:spAutoFit/>
          </a:bodyPr>
          <a:lstStyle/>
          <a:p>
            <a:r>
              <a:rPr kumimoji="1" lang="en-US" altLang="zh-CN" sz="1400" dirty="0" err="1">
                <a:solidFill>
                  <a:schemeClr val="accent6"/>
                </a:solidFill>
              </a:rPr>
              <a:t>need_regids</a:t>
            </a:r>
            <a:r>
              <a:rPr kumimoji="1" lang="en-US" altLang="zh-CN" sz="1400" dirty="0">
                <a:solidFill>
                  <a:schemeClr val="accent6"/>
                </a:solidFill>
              </a:rPr>
              <a:t> == 0</a:t>
            </a:r>
          </a:p>
          <a:p>
            <a:r>
              <a:rPr kumimoji="1" lang="en-US" altLang="zh-CN" sz="1400" dirty="0" err="1">
                <a:solidFill>
                  <a:schemeClr val="accent6"/>
                </a:solidFill>
              </a:rPr>
              <a:t>rA</a:t>
            </a:r>
            <a:r>
              <a:rPr kumimoji="1" lang="en-US" altLang="zh-CN" sz="1400" dirty="0">
                <a:solidFill>
                  <a:schemeClr val="accent6"/>
                </a:solidFill>
              </a:rPr>
              <a:t>=F, </a:t>
            </a:r>
            <a:r>
              <a:rPr kumimoji="1" lang="en-US" altLang="zh-CN" sz="1400" dirty="0" err="1">
                <a:solidFill>
                  <a:schemeClr val="accent6"/>
                </a:solidFill>
              </a:rPr>
              <a:t>rB</a:t>
            </a:r>
            <a:r>
              <a:rPr kumimoji="1" lang="en-US" altLang="zh-CN" sz="1400" dirty="0">
                <a:solidFill>
                  <a:schemeClr val="accent6"/>
                </a:solidFill>
              </a:rPr>
              <a:t>=F, </a:t>
            </a:r>
            <a:r>
              <a:rPr kumimoji="1" lang="en-US" altLang="zh-CN" sz="1400" dirty="0" err="1">
                <a:solidFill>
                  <a:schemeClr val="accent6"/>
                </a:solidFill>
              </a:rPr>
              <a:t>valC</a:t>
            </a:r>
            <a:r>
              <a:rPr kumimoji="1" lang="en-US" altLang="zh-CN" sz="1400" dirty="0">
                <a:solidFill>
                  <a:schemeClr val="accent6"/>
                </a:solidFill>
              </a:rPr>
              <a:t>=Byte1</a:t>
            </a:r>
            <a:r>
              <a:rPr kumimoji="1" lang="zh-CN" altLang="en-US" sz="1400" dirty="0">
                <a:solidFill>
                  <a:schemeClr val="accent6"/>
                </a:solidFill>
              </a:rPr>
              <a:t>～</a:t>
            </a:r>
            <a:r>
              <a:rPr kumimoji="1" lang="en-US" altLang="zh-CN" sz="1400" dirty="0">
                <a:solidFill>
                  <a:schemeClr val="accent6"/>
                </a:solidFill>
              </a:rPr>
              <a:t>8</a:t>
            </a:r>
            <a:endParaRPr kumimoji="1" lang="zh-CN" altLang="en-US" sz="1400" dirty="0">
              <a:solidFill>
                <a:schemeClr val="accent6"/>
              </a:solidFill>
            </a:endParaRPr>
          </a:p>
        </p:txBody>
      </p:sp>
      <p:sp>
        <p:nvSpPr>
          <p:cNvPr id="169" name="TextBox 168">
            <a:extLst>
              <a:ext uri="{FF2B5EF4-FFF2-40B4-BE49-F238E27FC236}">
                <a16:creationId xmlns:a16="http://schemas.microsoft.com/office/drawing/2014/main" id="{AC712661-B3F9-B64C-8303-DEFB5C9BB76E}"/>
              </a:ext>
            </a:extLst>
          </p:cNvPr>
          <p:cNvSpPr txBox="1"/>
          <p:nvPr/>
        </p:nvSpPr>
        <p:spPr>
          <a:xfrm>
            <a:off x="6354643" y="4298315"/>
            <a:ext cx="1435842" cy="523220"/>
          </a:xfrm>
          <a:prstGeom prst="rect">
            <a:avLst/>
          </a:prstGeom>
          <a:noFill/>
        </p:spPr>
        <p:txBody>
          <a:bodyPr wrap="none" rtlCol="0">
            <a:spAutoFit/>
          </a:bodyPr>
          <a:lstStyle/>
          <a:p>
            <a:r>
              <a:rPr kumimoji="1" lang="en-US" altLang="zh-CN" sz="1400" dirty="0" err="1">
                <a:solidFill>
                  <a:schemeClr val="accent6"/>
                </a:solidFill>
              </a:rPr>
              <a:t>need_regids</a:t>
            </a:r>
            <a:r>
              <a:rPr kumimoji="1" lang="en-US" altLang="zh-CN" sz="1400" dirty="0">
                <a:solidFill>
                  <a:schemeClr val="accent6"/>
                </a:solidFill>
              </a:rPr>
              <a:t> == 1</a:t>
            </a:r>
          </a:p>
          <a:p>
            <a:r>
              <a:rPr kumimoji="1" lang="en-US" altLang="zh-CN" sz="1400" dirty="0" err="1">
                <a:solidFill>
                  <a:schemeClr val="accent6"/>
                </a:solidFill>
              </a:rPr>
              <a:t>valC</a:t>
            </a:r>
            <a:r>
              <a:rPr kumimoji="1" lang="en-US" altLang="zh-CN" sz="1400" dirty="0">
                <a:solidFill>
                  <a:schemeClr val="accent6"/>
                </a:solidFill>
              </a:rPr>
              <a:t>=Byte2</a:t>
            </a:r>
            <a:r>
              <a:rPr kumimoji="1" lang="zh-CN" altLang="en-US" sz="1400" dirty="0">
                <a:solidFill>
                  <a:schemeClr val="accent6"/>
                </a:solidFill>
              </a:rPr>
              <a:t>～</a:t>
            </a:r>
            <a:r>
              <a:rPr kumimoji="1" lang="en-US" altLang="zh-CN" sz="1400" dirty="0">
                <a:solidFill>
                  <a:schemeClr val="accent6"/>
                </a:solidFill>
              </a:rPr>
              <a:t>9</a:t>
            </a:r>
            <a:endParaRPr kumimoji="1" lang="zh-CN" altLang="en-US" sz="1400" dirty="0">
              <a:solidFill>
                <a:schemeClr val="accent6"/>
              </a:solidFill>
            </a:endParaRPr>
          </a:p>
        </p:txBody>
      </p:sp>
      <p:sp>
        <p:nvSpPr>
          <p:cNvPr id="170" name="TextBox 169">
            <a:extLst>
              <a:ext uri="{FF2B5EF4-FFF2-40B4-BE49-F238E27FC236}">
                <a16:creationId xmlns:a16="http://schemas.microsoft.com/office/drawing/2014/main" id="{B07BF95C-B648-8B48-908A-234570957DED}"/>
              </a:ext>
            </a:extLst>
          </p:cNvPr>
          <p:cNvSpPr txBox="1"/>
          <p:nvPr/>
        </p:nvSpPr>
        <p:spPr>
          <a:xfrm>
            <a:off x="10397019" y="376843"/>
            <a:ext cx="1749980" cy="584775"/>
          </a:xfrm>
          <a:prstGeom prst="rect">
            <a:avLst/>
          </a:prstGeom>
          <a:noFill/>
        </p:spPr>
        <p:txBody>
          <a:bodyPr wrap="square" rtlCol="0">
            <a:spAutoFit/>
          </a:bodyPr>
          <a:lstStyle/>
          <a:p>
            <a:r>
              <a:rPr kumimoji="1" lang="en-US" altLang="zh-CN" sz="1600" dirty="0">
                <a:solidFill>
                  <a:schemeClr val="accent6"/>
                </a:solidFill>
              </a:rPr>
              <a:t>PC+1+need_regids+8*</a:t>
            </a:r>
            <a:r>
              <a:rPr kumimoji="1" lang="en-US" altLang="zh-CN" sz="1600" dirty="0" err="1">
                <a:solidFill>
                  <a:schemeClr val="accent6"/>
                </a:solidFill>
              </a:rPr>
              <a:t>need_valC</a:t>
            </a:r>
            <a:endParaRPr kumimoji="1" lang="zh-CN" altLang="en-US" sz="1600" dirty="0">
              <a:solidFill>
                <a:schemeClr val="accent6"/>
              </a:solidFill>
            </a:endParaRPr>
          </a:p>
        </p:txBody>
      </p:sp>
      <p:sp>
        <p:nvSpPr>
          <p:cNvPr id="56" name="TextBox 55">
            <a:extLst>
              <a:ext uri="{FF2B5EF4-FFF2-40B4-BE49-F238E27FC236}">
                <a16:creationId xmlns:a16="http://schemas.microsoft.com/office/drawing/2014/main" id="{44A7C80C-1004-F94A-8D19-AAF779BB2A97}"/>
              </a:ext>
            </a:extLst>
          </p:cNvPr>
          <p:cNvSpPr txBox="1"/>
          <p:nvPr/>
        </p:nvSpPr>
        <p:spPr>
          <a:xfrm>
            <a:off x="10766323" y="6449961"/>
            <a:ext cx="1425677" cy="400110"/>
          </a:xfrm>
          <a:prstGeom prst="rect">
            <a:avLst/>
          </a:prstGeom>
          <a:solidFill>
            <a:schemeClr val="accent2"/>
          </a:solidFill>
          <a:ln w="19050">
            <a:solidFill>
              <a:schemeClr val="accent5">
                <a:lumMod val="60000"/>
                <a:lumOff val="40000"/>
              </a:schemeClr>
            </a:solidFill>
          </a:ln>
        </p:spPr>
        <p:txBody>
          <a:bodyPr wrap="square" rtlCol="0">
            <a:spAutoFit/>
          </a:bodyPr>
          <a:lstStyle/>
          <a:p>
            <a:pPr algn="ctr"/>
            <a:r>
              <a:rPr kumimoji="1" lang="en-US" altLang="zh-CN" sz="2000" dirty="0"/>
              <a:t>Fetch</a:t>
            </a:r>
            <a:endParaRPr kumimoji="1" lang="zh-CN" altLang="en-US" sz="2000" dirty="0"/>
          </a:p>
        </p:txBody>
      </p:sp>
      <p:sp>
        <p:nvSpPr>
          <p:cNvPr id="59" name="TextBox 58">
            <a:extLst>
              <a:ext uri="{FF2B5EF4-FFF2-40B4-BE49-F238E27FC236}">
                <a16:creationId xmlns:a16="http://schemas.microsoft.com/office/drawing/2014/main" id="{A829F7DE-2A37-3148-8A73-FE14627C9F07}"/>
              </a:ext>
            </a:extLst>
          </p:cNvPr>
          <p:cNvSpPr txBox="1"/>
          <p:nvPr/>
        </p:nvSpPr>
        <p:spPr>
          <a:xfrm>
            <a:off x="10766323" y="604985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Decode</a:t>
            </a:r>
            <a:endParaRPr kumimoji="1" lang="zh-CN" altLang="en-US" sz="2000" dirty="0"/>
          </a:p>
        </p:txBody>
      </p:sp>
      <p:sp>
        <p:nvSpPr>
          <p:cNvPr id="61" name="TextBox 60">
            <a:extLst>
              <a:ext uri="{FF2B5EF4-FFF2-40B4-BE49-F238E27FC236}">
                <a16:creationId xmlns:a16="http://schemas.microsoft.com/office/drawing/2014/main" id="{A886F580-B8FA-ED41-A3EC-9B6E618E1179}"/>
              </a:ext>
            </a:extLst>
          </p:cNvPr>
          <p:cNvSpPr txBox="1"/>
          <p:nvPr/>
        </p:nvSpPr>
        <p:spPr>
          <a:xfrm>
            <a:off x="10766323" y="564974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Execute</a:t>
            </a:r>
            <a:endParaRPr kumimoji="1" lang="zh-CN" altLang="en-US" sz="2000" dirty="0"/>
          </a:p>
        </p:txBody>
      </p:sp>
      <p:sp>
        <p:nvSpPr>
          <p:cNvPr id="62" name="TextBox 61">
            <a:extLst>
              <a:ext uri="{FF2B5EF4-FFF2-40B4-BE49-F238E27FC236}">
                <a16:creationId xmlns:a16="http://schemas.microsoft.com/office/drawing/2014/main" id="{B0F4E846-BC4A-074B-B565-F27F51AAF7BF}"/>
              </a:ext>
            </a:extLst>
          </p:cNvPr>
          <p:cNvSpPr txBox="1"/>
          <p:nvPr/>
        </p:nvSpPr>
        <p:spPr>
          <a:xfrm>
            <a:off x="10766322" y="524963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Memory</a:t>
            </a:r>
            <a:endParaRPr kumimoji="1" lang="zh-CN" altLang="en-US" sz="2000" dirty="0"/>
          </a:p>
        </p:txBody>
      </p:sp>
      <p:sp>
        <p:nvSpPr>
          <p:cNvPr id="63" name="TextBox 62">
            <a:extLst>
              <a:ext uri="{FF2B5EF4-FFF2-40B4-BE49-F238E27FC236}">
                <a16:creationId xmlns:a16="http://schemas.microsoft.com/office/drawing/2014/main" id="{DF71D599-D8D2-004C-A3A3-DD467D047235}"/>
              </a:ext>
            </a:extLst>
          </p:cNvPr>
          <p:cNvSpPr txBox="1"/>
          <p:nvPr/>
        </p:nvSpPr>
        <p:spPr>
          <a:xfrm>
            <a:off x="10766321" y="484952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Writeback</a:t>
            </a:r>
            <a:endParaRPr kumimoji="1" lang="zh-CN" altLang="en-US" sz="2000" dirty="0"/>
          </a:p>
        </p:txBody>
      </p:sp>
      <p:sp>
        <p:nvSpPr>
          <p:cNvPr id="65" name="TextBox 64">
            <a:extLst>
              <a:ext uri="{FF2B5EF4-FFF2-40B4-BE49-F238E27FC236}">
                <a16:creationId xmlns:a16="http://schemas.microsoft.com/office/drawing/2014/main" id="{63CC263B-04B5-CA41-A7AC-77B9E40223DF}"/>
              </a:ext>
            </a:extLst>
          </p:cNvPr>
          <p:cNvSpPr txBox="1"/>
          <p:nvPr/>
        </p:nvSpPr>
        <p:spPr>
          <a:xfrm>
            <a:off x="10766320" y="4449411"/>
            <a:ext cx="1425677" cy="400110"/>
          </a:xfrm>
          <a:prstGeom prst="rect">
            <a:avLst/>
          </a:prstGeom>
          <a:solidFill>
            <a:schemeClr val="accent2">
              <a:lumMod val="40000"/>
              <a:lumOff val="60000"/>
            </a:schemeClr>
          </a:solidFill>
          <a:ln w="19050">
            <a:solidFill>
              <a:schemeClr val="accent5">
                <a:lumMod val="60000"/>
                <a:lumOff val="40000"/>
              </a:schemeClr>
            </a:solidFill>
          </a:ln>
        </p:spPr>
        <p:txBody>
          <a:bodyPr wrap="square" rtlCol="0">
            <a:spAutoFit/>
          </a:bodyPr>
          <a:lstStyle/>
          <a:p>
            <a:pPr algn="ctr"/>
            <a:r>
              <a:rPr kumimoji="1" lang="en-US" altLang="zh-CN" sz="2000" dirty="0"/>
              <a:t>Update PC</a:t>
            </a:r>
            <a:endParaRPr kumimoji="1" lang="zh-CN" altLang="en-US" sz="2000" dirty="0"/>
          </a:p>
        </p:txBody>
      </p:sp>
      <p:pic>
        <p:nvPicPr>
          <p:cNvPr id="3" name="Picture 2">
            <a:extLst>
              <a:ext uri="{FF2B5EF4-FFF2-40B4-BE49-F238E27FC236}">
                <a16:creationId xmlns:a16="http://schemas.microsoft.com/office/drawing/2014/main" id="{B9BCCD20-372B-6443-8C58-2AAB12B9DEA8}"/>
              </a:ext>
            </a:extLst>
          </p:cNvPr>
          <p:cNvPicPr>
            <a:picLocks noChangeAspect="1"/>
          </p:cNvPicPr>
          <p:nvPr/>
        </p:nvPicPr>
        <p:blipFill>
          <a:blip r:embed="rId3"/>
          <a:stretch>
            <a:fillRect/>
          </a:stretch>
        </p:blipFill>
        <p:spPr>
          <a:xfrm>
            <a:off x="5203134" y="1648370"/>
            <a:ext cx="2531395" cy="956681"/>
          </a:xfrm>
          <a:prstGeom prst="rect">
            <a:avLst/>
          </a:prstGeom>
        </p:spPr>
      </p:pic>
      <p:pic>
        <p:nvPicPr>
          <p:cNvPr id="4" name="Picture 3">
            <a:extLst>
              <a:ext uri="{FF2B5EF4-FFF2-40B4-BE49-F238E27FC236}">
                <a16:creationId xmlns:a16="http://schemas.microsoft.com/office/drawing/2014/main" id="{62DDFB14-5FA2-E145-80EA-BB73A675176F}"/>
              </a:ext>
            </a:extLst>
          </p:cNvPr>
          <p:cNvPicPr>
            <a:picLocks noChangeAspect="1"/>
          </p:cNvPicPr>
          <p:nvPr/>
        </p:nvPicPr>
        <p:blipFill>
          <a:blip r:embed="rId4"/>
          <a:stretch>
            <a:fillRect/>
          </a:stretch>
        </p:blipFill>
        <p:spPr>
          <a:xfrm>
            <a:off x="5203134" y="2735784"/>
            <a:ext cx="2646439" cy="861080"/>
          </a:xfrm>
          <a:prstGeom prst="rect">
            <a:avLst/>
          </a:prstGeom>
        </p:spPr>
      </p:pic>
      <p:pic>
        <p:nvPicPr>
          <p:cNvPr id="5" name="Picture 4">
            <a:extLst>
              <a:ext uri="{FF2B5EF4-FFF2-40B4-BE49-F238E27FC236}">
                <a16:creationId xmlns:a16="http://schemas.microsoft.com/office/drawing/2014/main" id="{6345EAB0-085B-6A47-B125-BACEFAB7A369}"/>
              </a:ext>
            </a:extLst>
          </p:cNvPr>
          <p:cNvPicPr>
            <a:picLocks noChangeAspect="1"/>
          </p:cNvPicPr>
          <p:nvPr/>
        </p:nvPicPr>
        <p:blipFill>
          <a:blip r:embed="rId5"/>
          <a:stretch>
            <a:fillRect/>
          </a:stretch>
        </p:blipFill>
        <p:spPr>
          <a:xfrm>
            <a:off x="2075022" y="834251"/>
            <a:ext cx="4640567" cy="500837"/>
          </a:xfrm>
          <a:prstGeom prst="rect">
            <a:avLst/>
          </a:prstGeom>
        </p:spPr>
      </p:pic>
      <p:pic>
        <p:nvPicPr>
          <p:cNvPr id="8" name="Picture 7">
            <a:extLst>
              <a:ext uri="{FF2B5EF4-FFF2-40B4-BE49-F238E27FC236}">
                <a16:creationId xmlns:a16="http://schemas.microsoft.com/office/drawing/2014/main" id="{35904C96-FD76-D743-AD47-3E4F438F9BB7}"/>
              </a:ext>
            </a:extLst>
          </p:cNvPr>
          <p:cNvPicPr>
            <a:picLocks noChangeAspect="1"/>
          </p:cNvPicPr>
          <p:nvPr/>
        </p:nvPicPr>
        <p:blipFill>
          <a:blip r:embed="rId6"/>
          <a:stretch>
            <a:fillRect/>
          </a:stretch>
        </p:blipFill>
        <p:spPr>
          <a:xfrm>
            <a:off x="5867234" y="2933136"/>
            <a:ext cx="4314709" cy="603884"/>
          </a:xfrm>
          <a:prstGeom prst="rect">
            <a:avLst/>
          </a:prstGeom>
        </p:spPr>
      </p:pic>
      <p:pic>
        <p:nvPicPr>
          <p:cNvPr id="10" name="Picture 9">
            <a:extLst>
              <a:ext uri="{FF2B5EF4-FFF2-40B4-BE49-F238E27FC236}">
                <a16:creationId xmlns:a16="http://schemas.microsoft.com/office/drawing/2014/main" id="{0EFB2A02-56F7-8647-9E08-3EC193BE4B9A}"/>
              </a:ext>
            </a:extLst>
          </p:cNvPr>
          <p:cNvPicPr>
            <a:picLocks noChangeAspect="1"/>
          </p:cNvPicPr>
          <p:nvPr/>
        </p:nvPicPr>
        <p:blipFill>
          <a:blip r:embed="rId7"/>
          <a:stretch>
            <a:fillRect/>
          </a:stretch>
        </p:blipFill>
        <p:spPr>
          <a:xfrm>
            <a:off x="5873216" y="3609095"/>
            <a:ext cx="4814354" cy="396069"/>
          </a:xfrm>
          <a:prstGeom prst="rect">
            <a:avLst/>
          </a:prstGeom>
        </p:spPr>
      </p:pic>
      <p:pic>
        <p:nvPicPr>
          <p:cNvPr id="12" name="Picture 11">
            <a:extLst>
              <a:ext uri="{FF2B5EF4-FFF2-40B4-BE49-F238E27FC236}">
                <a16:creationId xmlns:a16="http://schemas.microsoft.com/office/drawing/2014/main" id="{3E55A918-0FD9-CD4D-A2E8-9AC969145933}"/>
              </a:ext>
            </a:extLst>
          </p:cNvPr>
          <p:cNvPicPr>
            <a:picLocks noChangeAspect="1"/>
          </p:cNvPicPr>
          <p:nvPr/>
        </p:nvPicPr>
        <p:blipFill>
          <a:blip r:embed="rId8"/>
          <a:stretch>
            <a:fillRect/>
          </a:stretch>
        </p:blipFill>
        <p:spPr>
          <a:xfrm>
            <a:off x="5936328" y="2970699"/>
            <a:ext cx="4225370" cy="557983"/>
          </a:xfrm>
          <a:prstGeom prst="rect">
            <a:avLst/>
          </a:prstGeom>
        </p:spPr>
      </p:pic>
      <p:pic>
        <p:nvPicPr>
          <p:cNvPr id="13" name="Picture 12">
            <a:extLst>
              <a:ext uri="{FF2B5EF4-FFF2-40B4-BE49-F238E27FC236}">
                <a16:creationId xmlns:a16="http://schemas.microsoft.com/office/drawing/2014/main" id="{56490DC5-E5AB-E24B-8032-9237A3E8576B}"/>
              </a:ext>
            </a:extLst>
          </p:cNvPr>
          <p:cNvPicPr>
            <a:picLocks noChangeAspect="1"/>
          </p:cNvPicPr>
          <p:nvPr/>
        </p:nvPicPr>
        <p:blipFill>
          <a:blip r:embed="rId9"/>
          <a:stretch>
            <a:fillRect/>
          </a:stretch>
        </p:blipFill>
        <p:spPr>
          <a:xfrm>
            <a:off x="5877739" y="3569177"/>
            <a:ext cx="4457471" cy="546469"/>
          </a:xfrm>
          <a:prstGeom prst="rect">
            <a:avLst/>
          </a:prstGeom>
        </p:spPr>
      </p:pic>
      <p:sp>
        <p:nvSpPr>
          <p:cNvPr id="69" name="TextBox 68">
            <a:extLst>
              <a:ext uri="{FF2B5EF4-FFF2-40B4-BE49-F238E27FC236}">
                <a16:creationId xmlns:a16="http://schemas.microsoft.com/office/drawing/2014/main" id="{345A6281-B9AD-B849-A669-2F0700D4C556}"/>
              </a:ext>
            </a:extLst>
          </p:cNvPr>
          <p:cNvSpPr txBox="1"/>
          <p:nvPr/>
        </p:nvSpPr>
        <p:spPr>
          <a:xfrm>
            <a:off x="6309354" y="128837"/>
            <a:ext cx="1348639" cy="338554"/>
          </a:xfrm>
          <a:prstGeom prst="rect">
            <a:avLst/>
          </a:prstGeom>
          <a:noFill/>
        </p:spPr>
        <p:txBody>
          <a:bodyPr wrap="none" rtlCol="0">
            <a:spAutoFit/>
          </a:bodyPr>
          <a:lstStyle/>
          <a:p>
            <a:r>
              <a:rPr kumimoji="1" lang="zh-CN" altLang="en-US" sz="1600" dirty="0">
                <a:solidFill>
                  <a:schemeClr val="accent6"/>
                </a:solidFill>
                <a:latin typeface="Calibri" panose="020F0502020204030204" pitchFamily="34" charset="0"/>
                <a:ea typeface="SimHei" panose="02010609060101010101" pitchFamily="49" charset="-122"/>
                <a:cs typeface="Calibri" panose="020F0502020204030204" pitchFamily="34" charset="0"/>
              </a:rPr>
              <a:t>总是计算</a:t>
            </a:r>
            <a:r>
              <a:rPr kumimoji="1" lang="en-US" altLang="zh-CN" sz="1600" dirty="0" err="1">
                <a:solidFill>
                  <a:schemeClr val="accent6"/>
                </a:solidFill>
                <a:latin typeface="Calibri" panose="020F0502020204030204" pitchFamily="34" charset="0"/>
                <a:ea typeface="SimHei" panose="02010609060101010101" pitchFamily="49" charset="-122"/>
                <a:cs typeface="Calibri" panose="020F0502020204030204" pitchFamily="34" charset="0"/>
              </a:rPr>
              <a:t>valC</a:t>
            </a:r>
            <a:endParaRPr kumimoji="1" lang="zh-CN" altLang="en-US" sz="1600" dirty="0">
              <a:solidFill>
                <a:schemeClr val="accent6"/>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10940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3"/>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4"/>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3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5"/>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9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8"/>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05"/>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0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0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9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0"/>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nodeType="clickEffect">
                                  <p:stCondLst>
                                    <p:cond delay="0"/>
                                  </p:stCondLst>
                                  <p:childTnLst>
                                    <p:set>
                                      <p:cBhvr>
                                        <p:cTn id="130" dur="1" fill="hold">
                                          <p:stCondLst>
                                            <p:cond delay="0"/>
                                          </p:stCondLst>
                                        </p:cTn>
                                        <p:tgtEl>
                                          <p:spTgt spid="8"/>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10"/>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2"/>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nodeType="clickEffect">
                                  <p:stCondLst>
                                    <p:cond delay="0"/>
                                  </p:stCondLst>
                                  <p:childTnLst>
                                    <p:set>
                                      <p:cBhvr>
                                        <p:cTn id="142" dur="1" fill="hold">
                                          <p:stCondLst>
                                            <p:cond delay="0"/>
                                          </p:stCondLst>
                                        </p:cTn>
                                        <p:tgtEl>
                                          <p:spTgt spid="12"/>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13"/>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107"/>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33"/>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170"/>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44"/>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47"/>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168"/>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69"/>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128"/>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15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56"/>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59"/>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61"/>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58"/>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53"/>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24" grpId="0" animBg="1"/>
      <p:bldP spid="25" grpId="0" animBg="1"/>
      <p:bldP spid="26" grpId="0"/>
      <p:bldP spid="27" grpId="0"/>
      <p:bldP spid="28" grpId="0"/>
      <p:bldP spid="37" grpId="0" animBg="1"/>
      <p:bldP spid="38" grpId="0" animBg="1"/>
      <p:bldP spid="45" grpId="0"/>
      <p:bldP spid="57" grpId="0"/>
      <p:bldP spid="58" grpId="0"/>
      <p:bldP spid="64" grpId="0"/>
      <p:bldP spid="72" grpId="0" animBg="1"/>
      <p:bldP spid="89" grpId="0"/>
      <p:bldP spid="92" grpId="0"/>
      <p:bldP spid="97" grpId="0" animBg="1"/>
      <p:bldP spid="98" grpId="0" animBg="1"/>
      <p:bldP spid="105" grpId="0"/>
      <p:bldP spid="106" grpId="0"/>
      <p:bldP spid="107" grpId="0" animBg="1"/>
      <p:bldP spid="147" grpId="0"/>
      <p:bldP spid="153" grpId="0"/>
      <p:bldP spid="158" grpId="0"/>
      <p:bldP spid="161" grpId="0"/>
      <p:bldP spid="168" grpId="0"/>
      <p:bldP spid="169" grpId="0"/>
      <p:bldP spid="170" grpId="0"/>
      <p:bldP spid="6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6307</TotalTime>
  <Words>3906</Words>
  <Application>Microsoft Macintosh PowerPoint</Application>
  <PresentationFormat>Widescreen</PresentationFormat>
  <Paragraphs>771</Paragraphs>
  <Slides>57</Slides>
  <Notes>20</Notes>
  <HiddenSlides>4</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9" baseType="lpstr">
      <vt:lpstr>Calibri Light</vt:lpstr>
      <vt:lpstr>SimHei</vt:lpstr>
      <vt:lpstr>KaiTi</vt:lpstr>
      <vt:lpstr>Calibri</vt:lpstr>
      <vt:lpstr>Cambria Math</vt:lpstr>
      <vt:lpstr>Arial</vt:lpstr>
      <vt:lpstr>Bell Gothic Std Light</vt:lpstr>
      <vt:lpstr>Wingdings</vt:lpstr>
      <vt:lpstr>Courier New</vt:lpstr>
      <vt:lpstr>Bell Gothic Std Black</vt:lpstr>
      <vt:lpstr>Office Theme</vt:lpstr>
      <vt:lpstr>Graph</vt:lpstr>
      <vt:lpstr>PowerPoint Presentation</vt:lpstr>
      <vt:lpstr>Processor Arch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刘 沛雨</dc:creator>
  <cp:lastModifiedBy>刘 沛雨</cp:lastModifiedBy>
  <cp:revision>161</cp:revision>
  <dcterms:created xsi:type="dcterms:W3CDTF">2024-09-08T14:28:50Z</dcterms:created>
  <dcterms:modified xsi:type="dcterms:W3CDTF">2025-10-28T12:47:07Z</dcterms:modified>
</cp:coreProperties>
</file>